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9" r:id="rId2"/>
    <p:sldId id="332" r:id="rId3"/>
    <p:sldId id="334" r:id="rId4"/>
    <p:sldId id="333" r:id="rId5"/>
    <p:sldId id="335" r:id="rId6"/>
    <p:sldId id="336" r:id="rId7"/>
    <p:sldId id="321" r:id="rId8"/>
    <p:sldId id="322" r:id="rId9"/>
    <p:sldId id="323" r:id="rId10"/>
    <p:sldId id="324" r:id="rId11"/>
    <p:sldId id="325" r:id="rId12"/>
    <p:sldId id="327" r:id="rId13"/>
    <p:sldId id="326" r:id="rId14"/>
    <p:sldId id="329" r:id="rId15"/>
    <p:sldId id="350" r:id="rId16"/>
  </p:sldIdLst>
  <p:sldSz cx="12192000" cy="6858000"/>
  <p:notesSz cx="6858000" cy="9144000"/>
  <p:embeddedFontLst>
    <p:embeddedFont>
      <p:font typeface="나눔스퀘어라운드 ExtraBold" panose="020B0600000101010101" pitchFamily="50" charset="-127"/>
      <p:bold r:id="rId17"/>
    </p:embeddedFont>
    <p:embeddedFont>
      <p:font typeface="Cooper Black" panose="0208090404030B020404" pitchFamily="18" charset="0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061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13" autoAdjust="0"/>
    <p:restoredTop sz="94660"/>
  </p:normalViewPr>
  <p:slideViewPr>
    <p:cSldViewPr snapToGrid="0">
      <p:cViewPr varScale="1">
        <p:scale>
          <a:sx n="91" d="100"/>
          <a:sy n="91" d="100"/>
        </p:scale>
        <p:origin x="87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77546" y="2072558"/>
            <a:ext cx="2073786" cy="38416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/>
          </a:scene3d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617538"/>
            <a:ext cx="7410450" cy="839787"/>
          </a:xfrm>
        </p:spPr>
        <p:txBody>
          <a:bodyPr anchor="b">
            <a:normAutofit/>
          </a:bodyPr>
          <a:lstStyle>
            <a:lvl1pPr algn="ctr">
              <a:defRPr sz="4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50932" y="5731661"/>
            <a:ext cx="2743200" cy="365125"/>
          </a:xfrm>
        </p:spPr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99247" y="3479688"/>
            <a:ext cx="2829984" cy="230684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4500000">
              <a:rot lat="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035956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375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75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6940" y="153307"/>
            <a:ext cx="9091189" cy="66758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2437" y="1014196"/>
            <a:ext cx="1124019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535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77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487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799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204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31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44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70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04709" y="236469"/>
            <a:ext cx="9091189" cy="667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72439" y="1041356"/>
            <a:ext cx="112401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3C23F-80D8-41F7-A602-5BAA4D96D6F7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순서도: 지연 9"/>
          <p:cNvSpPr/>
          <p:nvPr userDrawn="1"/>
        </p:nvSpPr>
        <p:spPr>
          <a:xfrm>
            <a:off x="614538" y="212449"/>
            <a:ext cx="757061" cy="667587"/>
          </a:xfrm>
          <a:prstGeom prst="flowChartDelay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472439" y="212449"/>
            <a:ext cx="142099" cy="66758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481203" y="6118888"/>
            <a:ext cx="462857" cy="60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15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zetawiki.com/wiki/HTML_%EB%A7%88%EC%9A%B0%EC%8A%A4_%EC%9D%B4%EB%B2%A4%ED%8A%B8_onmouseenter,_onmouseover,_onmouseout,_onmousemov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341120" y="602599"/>
            <a:ext cx="9144000" cy="1033696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8</a:t>
            </a:r>
            <a:r>
              <a:rPr lang="ko-KR" altLang="en-US" dirty="0" smtClean="0"/>
              <a:t>주차 </a:t>
            </a:r>
            <a:r>
              <a:rPr lang="ko-KR" altLang="en-US" dirty="0"/>
              <a:t>멘토링(</a:t>
            </a:r>
            <a:r>
              <a:rPr lang="en-US" altLang="ko-KR" dirty="0"/>
              <a:t>HTML</a:t>
            </a:r>
            <a:r>
              <a:rPr lang="ko-KR" altLang="en-US" dirty="0"/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341120" y="2656210"/>
            <a:ext cx="4886425" cy="663584"/>
            <a:chOff x="742951" y="1771650"/>
            <a:chExt cx="4010024" cy="486000"/>
          </a:xfrm>
        </p:grpSpPr>
        <p:sp>
          <p:nvSpPr>
            <p:cNvPr id="7" name="직사각형 6"/>
            <p:cNvSpPr/>
            <p:nvPr/>
          </p:nvSpPr>
          <p:spPr>
            <a:xfrm>
              <a:off x="1438276" y="1771650"/>
              <a:ext cx="3248025" cy="48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42951" y="1771650"/>
              <a:ext cx="685800" cy="48577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en-US" altLang="ko-KR" dirty="0" smtClean="0"/>
                <a:t>08-1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86160" y="1811888"/>
              <a:ext cx="3052764" cy="349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500" i="1" dirty="0" smtClean="0">
                  <a:latin typeface="Cooper Black" panose="0208090404030B020404" pitchFamily="18" charset="0"/>
                  <a:ea typeface="나눔스퀘어라운드 ExtraBold"/>
                </a:rPr>
                <a:t>l a y e r</a:t>
              </a:r>
              <a:endParaRPr lang="ko-KR" altLang="en-US" sz="2500" i="1" dirty="0">
                <a:latin typeface="Cooper Black" panose="0208090404030B020404" pitchFamily="18" charset="0"/>
                <a:ea typeface="나눔스퀘어라운드 ExtraBold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1419226" y="2238375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341120" y="3767028"/>
            <a:ext cx="5068151" cy="663584"/>
            <a:chOff x="742951" y="2724150"/>
            <a:chExt cx="4088686" cy="486000"/>
          </a:xfrm>
        </p:grpSpPr>
        <p:sp>
          <p:nvSpPr>
            <p:cNvPr id="12" name="직사각형 11"/>
            <p:cNvSpPr/>
            <p:nvPr/>
          </p:nvSpPr>
          <p:spPr>
            <a:xfrm>
              <a:off x="1438276" y="2724150"/>
              <a:ext cx="3248025" cy="48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2951" y="2724150"/>
              <a:ext cx="685800" cy="48577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en-US" altLang="ko-KR" dirty="0" smtClean="0"/>
                <a:t>08-2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88814" y="2764337"/>
              <a:ext cx="3342823" cy="349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500" i="1" dirty="0" smtClean="0">
                  <a:latin typeface="Cooper Black" panose="0208090404030B020404" pitchFamily="18" charset="0"/>
                  <a:ea typeface="나눔스퀘어라운드 ExtraBold"/>
                </a:rPr>
                <a:t>H T </a:t>
              </a:r>
              <a:r>
                <a:rPr lang="en-US" altLang="ko-KR" sz="2500" i="1" dirty="0">
                  <a:latin typeface="Cooper Black" panose="0208090404030B020404" pitchFamily="18" charset="0"/>
                  <a:ea typeface="나눔스퀘어라운드 ExtraBold"/>
                </a:rPr>
                <a:t>M</a:t>
              </a:r>
              <a:r>
                <a:rPr lang="en-US" altLang="ko-KR" sz="2500" i="1" dirty="0" smtClean="0">
                  <a:latin typeface="Cooper Black" panose="0208090404030B020404" pitchFamily="18" charset="0"/>
                  <a:ea typeface="나눔스퀘어라운드 ExtraBold"/>
                </a:rPr>
                <a:t> </a:t>
              </a:r>
              <a:r>
                <a:rPr lang="en-US" altLang="ko-KR" sz="2500" i="1" dirty="0">
                  <a:latin typeface="Cooper Black" panose="0208090404030B020404" pitchFamily="18" charset="0"/>
                  <a:ea typeface="나눔스퀘어라운드 ExtraBold"/>
                </a:rPr>
                <a:t>L</a:t>
              </a:r>
              <a:r>
                <a:rPr lang="en-US" altLang="ko-KR" sz="2500" i="1" dirty="0" smtClean="0">
                  <a:latin typeface="Cooper Black" panose="0208090404030B020404" pitchFamily="18" charset="0"/>
                  <a:ea typeface="나눔스퀘어라운드 ExtraBold"/>
                </a:rPr>
                <a:t> </a:t>
              </a:r>
              <a:r>
                <a:rPr lang="ko-KR" altLang="en-US" sz="2500" i="1" dirty="0" smtClean="0">
                  <a:latin typeface="Cooper Black" panose="0208090404030B020404" pitchFamily="18" charset="0"/>
                  <a:ea typeface="나눔스퀘어라운드 ExtraBold"/>
                </a:rPr>
                <a:t>의  구 조</a:t>
              </a:r>
              <a:endParaRPr lang="ko-KR" altLang="en-US" sz="2500" i="1" dirty="0">
                <a:latin typeface="Cooper Black" panose="0208090404030B020404" pitchFamily="18" charset="0"/>
                <a:ea typeface="나눔스퀘어라운드 ExtraBold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1419226" y="3190875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1350645" y="4932714"/>
            <a:ext cx="5033671" cy="663585"/>
            <a:chOff x="742951" y="3671085"/>
            <a:chExt cx="4068673" cy="486001"/>
          </a:xfrm>
        </p:grpSpPr>
        <p:sp>
          <p:nvSpPr>
            <p:cNvPr id="17" name="직사각형 16"/>
            <p:cNvSpPr/>
            <p:nvPr/>
          </p:nvSpPr>
          <p:spPr>
            <a:xfrm>
              <a:off x="1438276" y="3671086"/>
              <a:ext cx="3248025" cy="48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42951" y="3671085"/>
              <a:ext cx="685800" cy="48577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en-US" altLang="ko-KR" dirty="0" smtClean="0"/>
                <a:t>08-3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68355" y="3711325"/>
              <a:ext cx="3343269" cy="4057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000" i="1" dirty="0" smtClean="0">
                  <a:latin typeface="Cooper Black" panose="0208090404030B020404" pitchFamily="18" charset="0"/>
                  <a:ea typeface="나눔스퀘어라운드 ExtraBold"/>
                </a:rPr>
                <a:t>Review</a:t>
              </a:r>
              <a:r>
                <a:rPr lang="ko-KR" altLang="en-US" sz="3000" i="1" dirty="0">
                  <a:latin typeface="Cooper Black" panose="0208090404030B020404" pitchFamily="18" charset="0"/>
                  <a:ea typeface="나눔스퀘어라운드 ExtraBold"/>
                </a:rPr>
                <a:t> </a:t>
              </a:r>
              <a:r>
                <a:rPr lang="en-US" altLang="ko-KR" sz="3000" i="1" dirty="0" smtClean="0">
                  <a:latin typeface="Cooper Black" panose="0208090404030B020404" pitchFamily="18" charset="0"/>
                  <a:ea typeface="나눔스퀘어라운드 ExtraBold"/>
                </a:rPr>
                <a:t>and Practice</a:t>
              </a:r>
              <a:endParaRPr lang="ko-KR" altLang="en-US" sz="3000" i="1" dirty="0">
                <a:latin typeface="Cooper Black" panose="0208090404030B020404" pitchFamily="18" charset="0"/>
                <a:ea typeface="나눔스퀘어라운드 ExtraBold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1419226" y="4137811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29967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layer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5952" y="343759"/>
            <a:ext cx="771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08-1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2" y="1150271"/>
            <a:ext cx="4346714" cy="54113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59168" y="2040087"/>
            <a:ext cx="7062831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overflow </a:t>
            </a:r>
            <a:r>
              <a:rPr lang="ko-KR" altLang="en-US" sz="2800" b="1" dirty="0" smtClean="0"/>
              <a:t>속성</a:t>
            </a:r>
            <a:endParaRPr lang="en-US" altLang="ko-KR" sz="2800" b="1" dirty="0" smtClean="0"/>
          </a:p>
          <a:p>
            <a:endParaRPr lang="en-US" altLang="ko-KR" sz="1000" b="1" dirty="0" smtClean="0"/>
          </a:p>
          <a:p>
            <a:r>
              <a:rPr lang="ko-KR" altLang="en-US" dirty="0" smtClean="0"/>
              <a:t>▷ 내용이 지정한 크기를 벗어났을 때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어떻게 처리할지 정하는 속성</a:t>
            </a:r>
            <a:endParaRPr lang="en-US" altLang="ko-KR" dirty="0" smtClean="0"/>
          </a:p>
          <a:p>
            <a:endParaRPr lang="en-US" altLang="ko-KR" sz="1000" dirty="0"/>
          </a:p>
          <a:p>
            <a:r>
              <a:rPr lang="ko-KR" altLang="en-US" dirty="0" smtClean="0"/>
              <a:t>▷ </a:t>
            </a:r>
            <a:r>
              <a:rPr lang="en-US" altLang="ko-KR" dirty="0" smtClean="0"/>
              <a:t>visible : </a:t>
            </a:r>
            <a:r>
              <a:rPr lang="ko-KR" altLang="en-US" dirty="0" smtClean="0"/>
              <a:t>지정한 크기를 넘겨도 보여줌</a:t>
            </a:r>
            <a:endParaRPr lang="en-US" altLang="ko-KR" dirty="0" smtClean="0"/>
          </a:p>
          <a:p>
            <a:endParaRPr lang="en-US" altLang="ko-KR" sz="1000" dirty="0" smtClean="0"/>
          </a:p>
          <a:p>
            <a:r>
              <a:rPr lang="ko-KR" altLang="en-US" dirty="0" smtClean="0"/>
              <a:t>▷ </a:t>
            </a:r>
            <a:r>
              <a:rPr lang="en-US" altLang="ko-KR" dirty="0" smtClean="0"/>
              <a:t>hidden : </a:t>
            </a:r>
            <a:r>
              <a:rPr lang="ko-KR" altLang="en-US" dirty="0"/>
              <a:t>지정한 크기를</a:t>
            </a:r>
            <a:r>
              <a:rPr lang="ko-KR" altLang="en-US" dirty="0" smtClean="0"/>
              <a:t> 넘긴 부분은 나오지 않음</a:t>
            </a:r>
            <a:endParaRPr lang="en-US" altLang="ko-KR" dirty="0" smtClean="0"/>
          </a:p>
          <a:p>
            <a:endParaRPr lang="en-US" altLang="ko-KR" sz="1000" dirty="0" smtClean="0"/>
          </a:p>
          <a:p>
            <a:r>
              <a:rPr lang="ko-KR" altLang="en-US" dirty="0" smtClean="0"/>
              <a:t>▷ </a:t>
            </a:r>
            <a:r>
              <a:rPr lang="en-US" altLang="ko-KR" dirty="0" smtClean="0"/>
              <a:t>scroll : </a:t>
            </a:r>
            <a:r>
              <a:rPr lang="ko-KR" altLang="en-US" dirty="0"/>
              <a:t>지정한 크기를</a:t>
            </a:r>
            <a:r>
              <a:rPr lang="ko-KR" altLang="en-US" dirty="0" smtClean="0"/>
              <a:t> 넘어가든 넘어가지 않든 스크롤 바 생성</a:t>
            </a:r>
            <a:endParaRPr lang="en-US" altLang="ko-KR" dirty="0" smtClean="0"/>
          </a:p>
          <a:p>
            <a:endParaRPr lang="en-US" altLang="ko-KR" sz="1000" dirty="0" smtClean="0"/>
          </a:p>
          <a:p>
            <a:r>
              <a:rPr lang="ko-KR" altLang="en-US" dirty="0" smtClean="0"/>
              <a:t>▷ </a:t>
            </a:r>
            <a:r>
              <a:rPr lang="en-US" altLang="ko-KR" dirty="0" smtClean="0"/>
              <a:t>auto </a:t>
            </a:r>
            <a:r>
              <a:rPr lang="en-US" altLang="ko-KR" dirty="0"/>
              <a:t>: </a:t>
            </a:r>
            <a:r>
              <a:rPr lang="ko-KR" altLang="en-US" dirty="0"/>
              <a:t>지정한 크기를</a:t>
            </a:r>
            <a:r>
              <a:rPr lang="ko-KR" altLang="en-US" dirty="0" smtClean="0"/>
              <a:t> 넘기지 </a:t>
            </a:r>
            <a:r>
              <a:rPr lang="ko-KR" altLang="en-US" dirty="0"/>
              <a:t>않으면 </a:t>
            </a:r>
            <a:r>
              <a:rPr lang="ko-KR" altLang="en-US" dirty="0" smtClean="0"/>
              <a:t>스크롤 바가 </a:t>
            </a:r>
            <a:r>
              <a:rPr lang="ko-KR" altLang="en-US" dirty="0"/>
              <a:t>나오지 않고</a:t>
            </a:r>
            <a:endParaRPr lang="en-US" altLang="ko-KR" dirty="0"/>
          </a:p>
          <a:p>
            <a:r>
              <a:rPr lang="ko-KR" altLang="en-US" dirty="0" smtClean="0"/>
              <a:t>            </a:t>
            </a:r>
            <a:r>
              <a:rPr lang="ko-KR" altLang="en-US" dirty="0"/>
              <a:t>지정한 크기를</a:t>
            </a:r>
            <a:r>
              <a:rPr lang="ko-KR" altLang="en-US" dirty="0" smtClean="0"/>
              <a:t> 넘겼을 경우 스크롤 바가 </a:t>
            </a:r>
            <a:r>
              <a:rPr lang="ko-KR" altLang="en-US" dirty="0"/>
              <a:t>생성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000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2284109" y="904056"/>
            <a:ext cx="7340427" cy="5708411"/>
            <a:chOff x="2187857" y="904056"/>
            <a:chExt cx="7340427" cy="570841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0000"/>
                      </a14:imgEffect>
                      <a14:imgEffect>
                        <a14:brightnessContrast bright="-25000"/>
                      </a14:imgEffect>
                    </a14:imgLayer>
                  </a14:imgProps>
                </a:ext>
              </a:extLst>
            </a:blip>
            <a:srcRect l="16220" t="12848" r="17236" b="19321"/>
            <a:stretch/>
          </p:blipFill>
          <p:spPr>
            <a:xfrm>
              <a:off x="2187858" y="904056"/>
              <a:ext cx="7340426" cy="364895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20000"/>
                      </a14:imgEffect>
                      <a14:imgEffect>
                        <a14:brightnessContrast bright="-25000"/>
                      </a14:imgEffect>
                    </a14:imgLayer>
                  </a14:imgProps>
                </a:ext>
              </a:extLst>
            </a:blip>
            <a:srcRect l="15977" t="60649" r="16970" b="1040"/>
            <a:stretch/>
          </p:blipFill>
          <p:spPr>
            <a:xfrm>
              <a:off x="2187857" y="4553012"/>
              <a:ext cx="7340427" cy="205945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198735" y="3407344"/>
              <a:ext cx="144086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b="1" dirty="0" err="1" smtClean="0">
                  <a:solidFill>
                    <a:srgbClr val="FFFF00"/>
                  </a:solidFill>
                </a:rPr>
                <a:t>nav</a:t>
              </a:r>
              <a:endParaRPr lang="ko-KR" altLang="en-US" sz="5000" b="1" dirty="0">
                <a:solidFill>
                  <a:srgbClr val="FFFF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30170" y="1288324"/>
              <a:ext cx="304026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FF00"/>
                  </a:solidFill>
                </a:rPr>
                <a:t>header</a:t>
              </a:r>
              <a:endParaRPr lang="ko-KR" altLang="en-US" sz="6000" b="1" dirty="0">
                <a:solidFill>
                  <a:srgbClr val="FFFF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11556" y="3330399"/>
              <a:ext cx="28774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FF00"/>
                  </a:solidFill>
                </a:rPr>
                <a:t>section</a:t>
              </a:r>
              <a:endParaRPr lang="ko-KR" altLang="en-US" sz="6000" b="1" dirty="0">
                <a:solidFill>
                  <a:srgbClr val="FFFF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97354" y="5445111"/>
              <a:ext cx="25058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FF00"/>
                  </a:solidFill>
                </a:rPr>
                <a:t>footer</a:t>
              </a:r>
              <a:endParaRPr lang="ko-KR" altLang="en-US" sz="60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45952" y="343759"/>
            <a:ext cx="771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08-2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284108" y="904056"/>
            <a:ext cx="7340427" cy="5708411"/>
            <a:chOff x="2187857" y="904056"/>
            <a:chExt cx="7340427" cy="570841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6"/>
            <a:srcRect l="16220" t="12848" r="17236" b="19321"/>
            <a:stretch/>
          </p:blipFill>
          <p:spPr>
            <a:xfrm>
              <a:off x="2187858" y="904056"/>
              <a:ext cx="7340426" cy="364895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7"/>
            <a:srcRect l="15977" t="60649" r="16970" b="1040"/>
            <a:stretch/>
          </p:blipFill>
          <p:spPr>
            <a:xfrm>
              <a:off x="2187857" y="4553012"/>
              <a:ext cx="7340427" cy="2059455"/>
            </a:xfrm>
            <a:prstGeom prst="rect">
              <a:avLst/>
            </a:prstGeom>
          </p:spPr>
        </p:pic>
      </p:grpSp>
      <p:sp>
        <p:nvSpPr>
          <p:cNvPr id="26" name="제목 3"/>
          <p:cNvSpPr>
            <a:spLocks noGrp="1"/>
          </p:cNvSpPr>
          <p:nvPr>
            <p:ph type="title"/>
          </p:nvPr>
        </p:nvSpPr>
        <p:spPr>
          <a:xfrm>
            <a:off x="1504709" y="236469"/>
            <a:ext cx="9091189" cy="667587"/>
          </a:xfrm>
        </p:spPr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의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971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의 구조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5952" y="343759"/>
            <a:ext cx="771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08-2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09872" y="1127345"/>
            <a:ext cx="10941989" cy="5123857"/>
            <a:chOff x="609872" y="1127345"/>
            <a:chExt cx="10941989" cy="51238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l="448" t="12657" r="1186" b="1645"/>
            <a:stretch/>
          </p:blipFill>
          <p:spPr>
            <a:xfrm>
              <a:off x="609872" y="1127345"/>
              <a:ext cx="10941989" cy="512385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117273" y="1195150"/>
              <a:ext cx="79719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웹 문서 맨 윗부분에 있으며 웹 사이트 이름</a:t>
              </a:r>
              <a:r>
                <a:rPr lang="en-US" altLang="ko-KR" dirty="0"/>
                <a:t>, </a:t>
              </a:r>
              <a:endParaRPr lang="en-US" altLang="ko-KR" dirty="0" smtClean="0"/>
            </a:p>
            <a:p>
              <a:r>
                <a:rPr lang="ko-KR" altLang="en-US" dirty="0" smtClean="0"/>
                <a:t>글로벌 </a:t>
              </a:r>
              <a:r>
                <a:rPr lang="ko-KR" altLang="en-US" dirty="0"/>
                <a:t>링크</a:t>
              </a:r>
              <a:r>
                <a:rPr lang="en-US" altLang="ko-KR" dirty="0"/>
                <a:t>(</a:t>
              </a:r>
              <a:r>
                <a:rPr lang="ko-KR" altLang="en-US" dirty="0"/>
                <a:t>로그인</a:t>
              </a:r>
              <a:r>
                <a:rPr lang="en-US" altLang="ko-KR" dirty="0"/>
                <a:t>, </a:t>
              </a:r>
              <a:r>
                <a:rPr lang="ko-KR" altLang="en-US" dirty="0"/>
                <a:t>회원가입</a:t>
              </a:r>
              <a:r>
                <a:rPr lang="en-US" altLang="ko-KR" dirty="0"/>
                <a:t>, </a:t>
              </a:r>
              <a:r>
                <a:rPr lang="ko-KR" altLang="en-US" dirty="0" smtClean="0"/>
                <a:t>사이트 맵</a:t>
              </a:r>
              <a:r>
                <a:rPr lang="en-US" altLang="ko-KR" dirty="0"/>
                <a:t>, </a:t>
              </a:r>
              <a:r>
                <a:rPr lang="ko-KR" altLang="en-US" dirty="0"/>
                <a:t>언어 </a:t>
              </a:r>
              <a:r>
                <a:rPr lang="ko-KR" altLang="en-US" dirty="0" smtClean="0"/>
                <a:t>선택 등 </a:t>
              </a:r>
              <a:r>
                <a:rPr lang="ko-KR" altLang="en-US" dirty="0"/>
                <a:t>웹사이트 어느 곳에서든지 이용할 수 있는 링크</a:t>
              </a:r>
              <a:r>
                <a:rPr lang="en-US" altLang="ko-KR" dirty="0"/>
                <a:t>)</a:t>
              </a:r>
              <a:r>
                <a:rPr lang="ko-KR" altLang="en-US" dirty="0"/>
                <a:t>등으로 구성된 </a:t>
              </a:r>
              <a:r>
                <a:rPr lang="ko-KR" altLang="en-US" dirty="0" smtClean="0"/>
                <a:t>영역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6374" y="3689273"/>
              <a:ext cx="24408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목적지로 이동할 수 </a:t>
              </a:r>
              <a:endParaRPr lang="en-US" altLang="ko-KR" dirty="0" smtClean="0"/>
            </a:p>
            <a:p>
              <a:r>
                <a:rPr lang="ko-KR" altLang="en-US" dirty="0" smtClean="0"/>
                <a:t>있도록 </a:t>
              </a:r>
              <a:r>
                <a:rPr lang="ko-KR" altLang="en-US" dirty="0"/>
                <a:t>링크를 별도로 </a:t>
              </a:r>
              <a:endParaRPr lang="en-US" altLang="ko-KR" dirty="0" smtClean="0"/>
            </a:p>
            <a:p>
              <a:r>
                <a:rPr lang="ko-KR" altLang="en-US" dirty="0" smtClean="0"/>
                <a:t>모아둔 영역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31674" y="3177732"/>
              <a:ext cx="6957752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Section</a:t>
              </a:r>
              <a:r>
                <a:rPr lang="ko-KR" altLang="en-US" dirty="0" smtClean="0"/>
                <a:t>을 표시</a:t>
              </a:r>
              <a:endParaRPr lang="en-US" altLang="ko-KR" dirty="0" smtClean="0"/>
            </a:p>
            <a:p>
              <a:endParaRPr lang="en-US" altLang="ko-KR" dirty="0" smtClean="0"/>
            </a:p>
            <a:p>
              <a:r>
                <a:rPr lang="ko-KR" altLang="en-US" dirty="0" smtClean="0"/>
                <a:t>내용적 </a:t>
              </a:r>
              <a:r>
                <a:rPr lang="ko-KR" altLang="en-US" dirty="0"/>
                <a:t>흐름과 구조를 만들기 위해 내용을 나누는 </a:t>
              </a:r>
              <a:r>
                <a:rPr lang="ko-KR" altLang="en-US" dirty="0" smtClean="0"/>
                <a:t>용도</a:t>
              </a:r>
              <a:endParaRPr lang="en-US" altLang="ko-KR" dirty="0" smtClean="0"/>
            </a:p>
            <a:p>
              <a:endParaRPr lang="en-US" altLang="ko-KR" sz="1000" dirty="0" smtClean="0"/>
            </a:p>
            <a:p>
              <a:r>
                <a:rPr lang="ko-KR" altLang="en-US" dirty="0"/>
                <a:t>같은 성격의 내용</a:t>
              </a:r>
              <a:r>
                <a:rPr lang="en-US" altLang="ko-KR" dirty="0"/>
                <a:t>, </a:t>
              </a:r>
              <a:r>
                <a:rPr lang="ko-KR" altLang="en-US" dirty="0"/>
                <a:t>즉 </a:t>
              </a:r>
              <a:r>
                <a:rPr lang="ko-KR" altLang="en-US" dirty="0" smtClean="0"/>
                <a:t>관련 있는 </a:t>
              </a:r>
              <a:r>
                <a:rPr lang="ko-KR" altLang="en-US" dirty="0"/>
                <a:t>내용을 </a:t>
              </a:r>
              <a:r>
                <a:rPr lang="en-US" altLang="ko-KR" dirty="0"/>
                <a:t>section </a:t>
              </a:r>
              <a:r>
                <a:rPr lang="ko-KR" altLang="en-US" dirty="0"/>
                <a:t>요소로 묶어 </a:t>
              </a:r>
              <a:r>
                <a:rPr lang="ko-KR" altLang="en-US" dirty="0" smtClean="0"/>
                <a:t>표시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94068" y="5752407"/>
              <a:ext cx="6999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웹 문서 맨 아래쪽에 있으며 저작권</a:t>
              </a:r>
              <a:r>
                <a:rPr lang="en-US" altLang="ko-KR" dirty="0"/>
                <a:t>, </a:t>
              </a:r>
              <a:r>
                <a:rPr lang="ko-KR" altLang="en-US" dirty="0"/>
                <a:t>연락처등으로 구성된 </a:t>
              </a:r>
              <a:r>
                <a:rPr lang="ko-KR" altLang="en-US" dirty="0" smtClean="0"/>
                <a:t>영역</a:t>
              </a:r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080958" y="129396"/>
            <a:ext cx="5020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Header(</a:t>
            </a:r>
            <a:r>
              <a:rPr lang="ko-KR" altLang="en-US" dirty="0" smtClean="0"/>
              <a:t>높이 </a:t>
            </a:r>
            <a:r>
              <a:rPr lang="en-US" altLang="ko-KR" dirty="0" smtClean="0"/>
              <a:t>15%)</a:t>
            </a:r>
          </a:p>
          <a:p>
            <a:r>
              <a:rPr lang="en-US" altLang="ko-KR" dirty="0" err="1" smtClean="0"/>
              <a:t>Nav</a:t>
            </a:r>
            <a:r>
              <a:rPr lang="en-US" altLang="ko-KR" dirty="0" smtClean="0"/>
              <a:t>(</a:t>
            </a:r>
            <a:r>
              <a:rPr lang="ko-KR" altLang="en-US" dirty="0" smtClean="0"/>
              <a:t>넓이 알아서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높이 </a:t>
            </a:r>
            <a:r>
              <a:rPr lang="en-US" altLang="ko-KR" dirty="0" smtClean="0"/>
              <a:t>60%), Section(</a:t>
            </a:r>
            <a:r>
              <a:rPr lang="ko-KR" altLang="en-US" dirty="0" smtClean="0"/>
              <a:t>높이 </a:t>
            </a:r>
            <a:r>
              <a:rPr lang="en-US" altLang="ko-KR" dirty="0" smtClean="0"/>
              <a:t>60%)</a:t>
            </a:r>
          </a:p>
          <a:p>
            <a:r>
              <a:rPr lang="en-US" altLang="ko-KR" dirty="0" smtClean="0"/>
              <a:t>Footer(</a:t>
            </a:r>
            <a:r>
              <a:rPr lang="ko-KR" altLang="en-US" dirty="0" smtClean="0"/>
              <a:t>높이 </a:t>
            </a:r>
            <a:r>
              <a:rPr lang="en-US" altLang="ko-KR" dirty="0"/>
              <a:t>1</a:t>
            </a:r>
            <a:r>
              <a:rPr lang="en-US" altLang="ko-KR" dirty="0" smtClean="0"/>
              <a:t>5%)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17374" y="74386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색상은 알아서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7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5952" y="343759"/>
            <a:ext cx="771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08-2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제목 3"/>
          <p:cNvSpPr>
            <a:spLocks noGrp="1"/>
          </p:cNvSpPr>
          <p:nvPr>
            <p:ph type="title"/>
          </p:nvPr>
        </p:nvSpPr>
        <p:spPr>
          <a:xfrm>
            <a:off x="1504709" y="236469"/>
            <a:ext cx="9091189" cy="667587"/>
          </a:xfrm>
        </p:spPr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의 구조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317" t="12157" r="1354" b="12443"/>
          <a:stretch/>
        </p:blipFill>
        <p:spPr>
          <a:xfrm>
            <a:off x="555590" y="1246910"/>
            <a:ext cx="11314574" cy="46634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65417" y="3117273"/>
            <a:ext cx="701311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▷ </a:t>
            </a:r>
            <a:r>
              <a:rPr lang="ko-KR" altLang="en-US" dirty="0" smtClean="0"/>
              <a:t>독립적으로 구성된 글을 표시</a:t>
            </a:r>
            <a:endParaRPr lang="en-US" altLang="ko-KR" dirty="0" smtClean="0"/>
          </a:p>
          <a:p>
            <a:endParaRPr lang="en-US" altLang="ko-KR" sz="800" dirty="0" smtClean="0"/>
          </a:p>
          <a:p>
            <a:r>
              <a:rPr lang="ko-KR" altLang="en-US" dirty="0" smtClean="0"/>
              <a:t>▷ </a:t>
            </a:r>
            <a:r>
              <a:rPr lang="ko-KR" altLang="ko-KR" dirty="0" smtClean="0">
                <a:latin typeface="Arial" panose="020B0604020202020204" pitchFamily="34" charset="0"/>
              </a:rPr>
              <a:t>게시판의 </a:t>
            </a:r>
            <a:r>
              <a:rPr lang="ko-KR" altLang="ko-KR" dirty="0">
                <a:latin typeface="Arial" panose="020B0604020202020204" pitchFamily="34" charset="0"/>
              </a:rPr>
              <a:t>게시물, 블로그 포스트, </a:t>
            </a:r>
            <a:r>
              <a:rPr lang="ko-KR" altLang="ko-KR" dirty="0" smtClean="0">
                <a:latin typeface="Arial" panose="020B0604020202020204" pitchFamily="34" charset="0"/>
              </a:rPr>
              <a:t>댓글 </a:t>
            </a:r>
            <a:r>
              <a:rPr lang="ko-KR" altLang="en-US" dirty="0" smtClean="0">
                <a:latin typeface="Arial" panose="020B0604020202020204" pitchFamily="34" charset="0"/>
              </a:rPr>
              <a:t>등이 </a:t>
            </a:r>
            <a:r>
              <a:rPr lang="ko-KR" altLang="ko-KR" dirty="0" smtClean="0">
                <a:latin typeface="Arial" panose="020B0604020202020204" pitchFamily="34" charset="0"/>
              </a:rPr>
              <a:t>해당</a:t>
            </a:r>
            <a:endParaRPr lang="en-US" altLang="ko-KR" dirty="0" smtClean="0"/>
          </a:p>
          <a:p>
            <a:endParaRPr lang="en-US" altLang="ko-KR" sz="800" dirty="0" smtClean="0"/>
          </a:p>
          <a:p>
            <a:r>
              <a:rPr lang="ko-KR" altLang="en-US" dirty="0" smtClean="0"/>
              <a:t>▷ </a:t>
            </a:r>
            <a:r>
              <a:rPr lang="ko-KR" altLang="ko-KR" dirty="0" smtClean="0">
                <a:latin typeface="Arial" panose="020B0604020202020204" pitchFamily="34" charset="0"/>
              </a:rPr>
              <a:t>일반적인 </a:t>
            </a:r>
            <a:r>
              <a:rPr lang="ko-KR" altLang="ko-KR" dirty="0">
                <a:latin typeface="Arial" panose="020B0604020202020204" pitchFamily="34" charset="0"/>
              </a:rPr>
              <a:t>상황에서는 </a:t>
            </a:r>
            <a:r>
              <a:rPr lang="ko-KR" altLang="ko-KR" dirty="0" err="1">
                <a:latin typeface="Arial" panose="020B0604020202020204" pitchFamily="34" charset="0"/>
              </a:rPr>
              <a:t>section</a:t>
            </a:r>
            <a:r>
              <a:rPr lang="ko-KR" altLang="ko-KR" dirty="0">
                <a:latin typeface="Arial" panose="020B0604020202020204" pitchFamily="34" charset="0"/>
              </a:rPr>
              <a:t> 요소가 </a:t>
            </a:r>
            <a:r>
              <a:rPr lang="ko-KR" altLang="ko-KR" dirty="0" err="1">
                <a:latin typeface="Arial" panose="020B0604020202020204" pitchFamily="34" charset="0"/>
              </a:rPr>
              <a:t>article</a:t>
            </a:r>
            <a:r>
              <a:rPr lang="ko-KR" altLang="ko-KR" dirty="0">
                <a:latin typeface="Arial" panose="020B0604020202020204" pitchFamily="34" charset="0"/>
              </a:rPr>
              <a:t> 요소를 </a:t>
            </a:r>
            <a:r>
              <a:rPr lang="ko-KR" altLang="ko-KR" dirty="0" smtClean="0">
                <a:latin typeface="Arial" panose="020B0604020202020204" pitchFamily="34" charset="0"/>
              </a:rPr>
              <a:t>포함하지만 </a:t>
            </a:r>
            <a:endParaRPr lang="en-US" altLang="ko-KR" dirty="0" smtClean="0">
              <a:latin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</a:rPr>
              <a:t>    </a:t>
            </a:r>
            <a:r>
              <a:rPr lang="ko-KR" altLang="ko-KR" dirty="0" smtClean="0">
                <a:latin typeface="Arial" panose="020B0604020202020204" pitchFamily="34" charset="0"/>
              </a:rPr>
              <a:t>독립적으로 </a:t>
            </a:r>
            <a:r>
              <a:rPr lang="ko-KR" altLang="ko-KR" dirty="0">
                <a:latin typeface="Arial" panose="020B0604020202020204" pitchFamily="34" charset="0"/>
              </a:rPr>
              <a:t>구성된 내용이 몇 개의 </a:t>
            </a:r>
            <a:r>
              <a:rPr lang="en-US" altLang="ko-KR" dirty="0" smtClean="0">
                <a:latin typeface="Arial" panose="020B0604020202020204" pitchFamily="34" charset="0"/>
              </a:rPr>
              <a:t>section</a:t>
            </a:r>
            <a:r>
              <a:rPr lang="ko-KR" altLang="ko-KR" dirty="0" smtClean="0">
                <a:latin typeface="Arial" panose="020B0604020202020204" pitchFamily="34" charset="0"/>
              </a:rPr>
              <a:t>으로 </a:t>
            </a:r>
            <a:r>
              <a:rPr lang="ko-KR" altLang="ko-KR" dirty="0">
                <a:latin typeface="Arial" panose="020B0604020202020204" pitchFamily="34" charset="0"/>
              </a:rPr>
              <a:t>구성된 경우라면 </a:t>
            </a:r>
            <a:endParaRPr lang="en-US" altLang="ko-KR" dirty="0" smtClean="0">
              <a:latin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</a:rPr>
              <a:t>    </a:t>
            </a:r>
            <a:r>
              <a:rPr lang="ko-KR" altLang="ko-KR" dirty="0" err="1" smtClean="0">
                <a:latin typeface="Arial" panose="020B0604020202020204" pitchFamily="34" charset="0"/>
              </a:rPr>
              <a:t>article</a:t>
            </a:r>
            <a:r>
              <a:rPr lang="ko-KR" altLang="ko-KR" dirty="0" smtClean="0">
                <a:latin typeface="Arial" panose="020B0604020202020204" pitchFamily="34" charset="0"/>
              </a:rPr>
              <a:t> </a:t>
            </a:r>
            <a:r>
              <a:rPr lang="ko-KR" altLang="ko-KR" dirty="0">
                <a:latin typeface="Arial" panose="020B0604020202020204" pitchFamily="34" charset="0"/>
              </a:rPr>
              <a:t>요소가 </a:t>
            </a:r>
            <a:r>
              <a:rPr lang="ko-KR" altLang="ko-KR" dirty="0" err="1">
                <a:latin typeface="Arial" panose="020B0604020202020204" pitchFamily="34" charset="0"/>
              </a:rPr>
              <a:t>section</a:t>
            </a:r>
            <a:r>
              <a:rPr lang="ko-KR" altLang="ko-KR" dirty="0">
                <a:latin typeface="Arial" panose="020B0604020202020204" pitchFamily="34" charset="0"/>
              </a:rPr>
              <a:t> 요소를 포함할 수도 </a:t>
            </a:r>
            <a:r>
              <a:rPr lang="ko-KR" altLang="ko-KR" dirty="0" smtClean="0">
                <a:latin typeface="Arial" panose="020B0604020202020204" pitchFamily="34" charset="0"/>
              </a:rPr>
              <a:t>있</a:t>
            </a:r>
            <a:r>
              <a:rPr lang="ko-KR" altLang="en-US" dirty="0">
                <a:latin typeface="Arial" panose="020B0604020202020204" pitchFamily="34" charset="0"/>
              </a:rPr>
              <a:t>음</a:t>
            </a:r>
            <a:endParaRPr lang="ko-KR" altLang="ko-KR" sz="4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11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5952" y="343759"/>
            <a:ext cx="771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08-3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제목 3"/>
          <p:cNvSpPr>
            <a:spLocks noGrp="1"/>
          </p:cNvSpPr>
          <p:nvPr>
            <p:ph type="title"/>
          </p:nvPr>
        </p:nvSpPr>
        <p:spPr>
          <a:xfrm>
            <a:off x="1504709" y="236469"/>
            <a:ext cx="9091189" cy="667587"/>
          </a:xfrm>
        </p:spPr>
        <p:txBody>
          <a:bodyPr/>
          <a:lstStyle/>
          <a:p>
            <a:r>
              <a:rPr lang="ko-KR" altLang="en-US" dirty="0" smtClean="0"/>
              <a:t>복습 및 실습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3247" t="8456" r="13696" b="3795"/>
          <a:stretch/>
        </p:blipFill>
        <p:spPr>
          <a:xfrm>
            <a:off x="1756779" y="1047404"/>
            <a:ext cx="8587047" cy="55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5952" y="343759"/>
            <a:ext cx="771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08-3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제목 3"/>
          <p:cNvSpPr>
            <a:spLocks noGrp="1"/>
          </p:cNvSpPr>
          <p:nvPr>
            <p:ph type="title"/>
          </p:nvPr>
        </p:nvSpPr>
        <p:spPr>
          <a:xfrm>
            <a:off x="1504709" y="236469"/>
            <a:ext cx="9091189" cy="667587"/>
          </a:xfrm>
        </p:spPr>
        <p:txBody>
          <a:bodyPr/>
          <a:lstStyle/>
          <a:p>
            <a:r>
              <a:rPr lang="ko-KR" altLang="en-US" dirty="0" smtClean="0"/>
              <a:t>복습 및 실습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7206" t="9415" r="17481" b="4693"/>
          <a:stretch/>
        </p:blipFill>
        <p:spPr>
          <a:xfrm>
            <a:off x="1756778" y="1047404"/>
            <a:ext cx="8587048" cy="558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1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</a:t>
            </a:r>
            <a:r>
              <a:rPr lang="en-US" altLang="ko-KR" dirty="0" smtClean="0"/>
              <a:t>ayer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5952" y="343759"/>
            <a:ext cx="771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08-1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873" b="1"/>
          <a:stretch/>
        </p:blipFill>
        <p:spPr>
          <a:xfrm>
            <a:off x="645952" y="1139324"/>
            <a:ext cx="4700869" cy="41571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8086" y="5691896"/>
            <a:ext cx="40511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rgbClr val="0070C0"/>
                </a:solidFill>
              </a:rPr>
              <a:t>z</a:t>
            </a:r>
            <a:r>
              <a:rPr lang="en-US" altLang="ko-KR" sz="1500" b="1" dirty="0" smtClean="0">
                <a:solidFill>
                  <a:srgbClr val="0070C0"/>
                </a:solidFill>
              </a:rPr>
              <a:t>-index : </a:t>
            </a:r>
            <a:r>
              <a:rPr lang="ko-KR" altLang="en-US" sz="1500" b="1" dirty="0" smtClean="0">
                <a:solidFill>
                  <a:srgbClr val="0070C0"/>
                </a:solidFill>
              </a:rPr>
              <a:t>우선순위를 나타냄</a:t>
            </a:r>
            <a:endParaRPr lang="en-US" altLang="ko-KR" sz="1500" b="1" dirty="0" smtClean="0">
              <a:solidFill>
                <a:srgbClr val="0070C0"/>
              </a:solidFill>
            </a:endParaRPr>
          </a:p>
          <a:p>
            <a:r>
              <a:rPr lang="en-US" altLang="ko-KR" sz="1500" b="1" dirty="0" smtClean="0">
                <a:solidFill>
                  <a:srgbClr val="0070C0"/>
                </a:solidFill>
              </a:rPr>
              <a:t>☞ </a:t>
            </a:r>
            <a:r>
              <a:rPr lang="ko-KR" altLang="en-US" sz="1500" b="1" dirty="0" smtClean="0">
                <a:solidFill>
                  <a:srgbClr val="0070C0"/>
                </a:solidFill>
              </a:rPr>
              <a:t>숫자가 높은 순서대로 제일 상단에 나타남</a:t>
            </a:r>
            <a:endParaRPr lang="ko-KR" altLang="en-US" sz="15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3038" y="5691896"/>
            <a:ext cx="41159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>
                <a:solidFill>
                  <a:srgbClr val="0070C0"/>
                </a:solidFill>
              </a:rPr>
              <a:t>position : </a:t>
            </a:r>
            <a:r>
              <a:rPr lang="ko-KR" altLang="en-US" sz="1500" b="1" dirty="0" smtClean="0">
                <a:solidFill>
                  <a:srgbClr val="0070C0"/>
                </a:solidFill>
              </a:rPr>
              <a:t>위치를 나타냄</a:t>
            </a:r>
            <a:endParaRPr lang="en-US" altLang="ko-KR" sz="1500" b="1" dirty="0" smtClean="0">
              <a:solidFill>
                <a:srgbClr val="0070C0"/>
              </a:solidFill>
            </a:endParaRPr>
          </a:p>
          <a:p>
            <a:r>
              <a:rPr lang="en-US" altLang="ko-KR" sz="1500" b="1" dirty="0" smtClean="0">
                <a:solidFill>
                  <a:srgbClr val="0070C0"/>
                </a:solidFill>
              </a:rPr>
              <a:t>☞ </a:t>
            </a:r>
            <a:r>
              <a:rPr lang="en-US" altLang="ko-KR" sz="1500" b="1" dirty="0" err="1" smtClean="0">
                <a:solidFill>
                  <a:srgbClr val="0070C0"/>
                </a:solidFill>
              </a:rPr>
              <a:t>position:absolute</a:t>
            </a:r>
            <a:r>
              <a:rPr lang="en-US" altLang="ko-KR" sz="1500" b="1" dirty="0" smtClean="0">
                <a:solidFill>
                  <a:srgbClr val="0070C0"/>
                </a:solidFill>
              </a:rPr>
              <a:t> – </a:t>
            </a:r>
            <a:r>
              <a:rPr lang="ko-KR" altLang="en-US" sz="1500" b="1" dirty="0" smtClean="0">
                <a:solidFill>
                  <a:srgbClr val="0070C0"/>
                </a:solidFill>
              </a:rPr>
              <a:t>본인이 위치를 지정함</a:t>
            </a:r>
            <a:endParaRPr lang="ko-KR" altLang="en-US" sz="1500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92881" y="5807312"/>
            <a:ext cx="34084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>
                <a:solidFill>
                  <a:srgbClr val="0070C0"/>
                </a:solidFill>
              </a:rPr>
              <a:t>background-color : </a:t>
            </a:r>
            <a:r>
              <a:rPr lang="ko-KR" altLang="en-US" sz="1500" b="1" dirty="0" smtClean="0">
                <a:solidFill>
                  <a:srgbClr val="0070C0"/>
                </a:solidFill>
              </a:rPr>
              <a:t>배경색을 나타냄</a:t>
            </a:r>
            <a:endParaRPr lang="ko-KR" altLang="en-US" sz="1500" b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43715" y="1365681"/>
            <a:ext cx="4809069" cy="370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&lt;head</a:t>
            </a:r>
            <a:r>
              <a:rPr lang="en-US" altLang="ko-KR" sz="1300" dirty="0"/>
              <a:t>&gt;</a:t>
            </a:r>
          </a:p>
          <a:p>
            <a:r>
              <a:rPr lang="en-US" altLang="ko-KR" sz="1300" dirty="0" smtClean="0"/>
              <a:t>&lt;style</a:t>
            </a:r>
            <a:r>
              <a:rPr lang="en-US" altLang="ko-KR" sz="1300" dirty="0"/>
              <a:t>&gt;</a:t>
            </a:r>
          </a:p>
          <a:p>
            <a:r>
              <a:rPr lang="en-US" altLang="ko-KR" sz="1300" dirty="0"/>
              <a:t>	body {font-size:20}</a:t>
            </a:r>
          </a:p>
          <a:p>
            <a:r>
              <a:rPr lang="en-US" altLang="ko-KR" sz="1300" dirty="0"/>
              <a:t>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en-US" altLang="ko-KR" sz="1300" dirty="0"/>
              <a:t>layer3 </a:t>
            </a:r>
            <a:r>
              <a:rPr lang="en-US" altLang="ko-KR" sz="1300" dirty="0" smtClean="0"/>
              <a:t>{ </a:t>
            </a:r>
            <a:r>
              <a:rPr lang="en-US" altLang="ko-KR" sz="1300" dirty="0" smtClean="0">
                <a:solidFill>
                  <a:schemeClr val="accent1"/>
                </a:solidFill>
              </a:rPr>
              <a:t>position:absolute;</a:t>
            </a:r>
            <a:r>
              <a:rPr lang="en-US" altLang="ko-KR" sz="1300" dirty="0" smtClean="0"/>
              <a:t>left:50;top:100;</a:t>
            </a:r>
          </a:p>
          <a:p>
            <a:r>
              <a:rPr lang="en-US" altLang="ko-KR" sz="1300" dirty="0"/>
              <a:t>	 </a:t>
            </a:r>
            <a:r>
              <a:rPr lang="en-US" altLang="ko-KR" sz="1300" dirty="0" smtClean="0"/>
              <a:t>           height:200;width:300;</a:t>
            </a:r>
            <a:r>
              <a:rPr lang="en-US" altLang="ko-KR" sz="1300" dirty="0" smtClean="0">
                <a:solidFill>
                  <a:schemeClr val="accent1"/>
                </a:solidFill>
              </a:rPr>
              <a:t>z-index:3</a:t>
            </a:r>
            <a:r>
              <a:rPr lang="en-US" altLang="ko-KR" sz="1300" dirty="0">
                <a:solidFill>
                  <a:schemeClr val="accent1"/>
                </a:solidFill>
              </a:rPr>
              <a:t>;</a:t>
            </a:r>
          </a:p>
          <a:p>
            <a:r>
              <a:rPr lang="en-US" altLang="ko-KR" sz="1300" dirty="0"/>
              <a:t>	</a:t>
            </a:r>
            <a:r>
              <a:rPr lang="en-US" altLang="ko-KR" sz="1300" dirty="0" smtClean="0"/>
              <a:t>            </a:t>
            </a:r>
            <a:r>
              <a:rPr lang="en-US" altLang="ko-KR" sz="1300" dirty="0" err="1" smtClean="0">
                <a:solidFill>
                  <a:srgbClr val="00B050"/>
                </a:solidFill>
              </a:rPr>
              <a:t>background-color:green</a:t>
            </a:r>
            <a:r>
              <a:rPr lang="en-US" altLang="ko-KR" sz="1300" dirty="0" smtClean="0">
                <a:solidFill>
                  <a:srgbClr val="00B050"/>
                </a:solidFill>
              </a:rPr>
              <a:t>;</a:t>
            </a:r>
            <a:r>
              <a:rPr lang="en-US" altLang="ko-KR" sz="1300" dirty="0" smtClean="0"/>
              <a:t> }</a:t>
            </a:r>
            <a:endParaRPr lang="en-US" altLang="ko-KR" sz="1300" dirty="0"/>
          </a:p>
          <a:p>
            <a:r>
              <a:rPr lang="en-US" altLang="ko-KR" sz="1300" dirty="0"/>
              <a:t>	</a:t>
            </a:r>
            <a:r>
              <a:rPr lang="en-US" altLang="ko-KR" sz="1300" dirty="0" smtClean="0">
                <a:solidFill>
                  <a:srgbClr val="FF0000"/>
                </a:solidFill>
              </a:rPr>
              <a:t>#</a:t>
            </a:r>
            <a:r>
              <a:rPr lang="en-US" altLang="ko-KR" sz="1300" dirty="0" smtClean="0"/>
              <a:t>layer2 { </a:t>
            </a:r>
            <a:r>
              <a:rPr lang="en-US" altLang="ko-KR" sz="1300" dirty="0" smtClean="0">
                <a:solidFill>
                  <a:schemeClr val="accent1"/>
                </a:solidFill>
              </a:rPr>
              <a:t>position:absolute;</a:t>
            </a:r>
            <a:r>
              <a:rPr lang="en-US" altLang="ko-KR" sz="1300" dirty="0" smtClean="0"/>
              <a:t>left:100;top:150</a:t>
            </a:r>
            <a:r>
              <a:rPr lang="en-US" altLang="ko-KR" sz="1300" dirty="0"/>
              <a:t>;</a:t>
            </a:r>
          </a:p>
          <a:p>
            <a:r>
              <a:rPr lang="en-US" altLang="ko-KR" sz="1300" dirty="0"/>
              <a:t>	</a:t>
            </a:r>
            <a:r>
              <a:rPr lang="en-US" altLang="ko-KR" sz="1300" dirty="0" smtClean="0"/>
              <a:t>            height:200;width:300;</a:t>
            </a:r>
            <a:r>
              <a:rPr lang="en-US" altLang="ko-KR" sz="1300" dirty="0" smtClean="0">
                <a:solidFill>
                  <a:schemeClr val="accent1"/>
                </a:solidFill>
              </a:rPr>
              <a:t>z-index:2</a:t>
            </a:r>
            <a:r>
              <a:rPr lang="en-US" altLang="ko-KR" sz="1300" dirty="0">
                <a:solidFill>
                  <a:schemeClr val="accent1"/>
                </a:solidFill>
              </a:rPr>
              <a:t>;</a:t>
            </a:r>
          </a:p>
          <a:p>
            <a:r>
              <a:rPr lang="en-US" altLang="ko-KR" sz="1300" dirty="0"/>
              <a:t>	</a:t>
            </a:r>
            <a:r>
              <a:rPr lang="en-US" altLang="ko-KR" sz="1300" dirty="0" smtClean="0"/>
              <a:t>            </a:t>
            </a:r>
            <a:r>
              <a:rPr lang="en-US" altLang="ko-KR" sz="1300" dirty="0" err="1" smtClean="0">
                <a:solidFill>
                  <a:srgbClr val="FF9900"/>
                </a:solidFill>
              </a:rPr>
              <a:t>background-color:yellow</a:t>
            </a:r>
            <a:r>
              <a:rPr lang="en-US" altLang="ko-KR" sz="1300" dirty="0" smtClean="0">
                <a:solidFill>
                  <a:srgbClr val="FF9900"/>
                </a:solidFill>
              </a:rPr>
              <a:t>;</a:t>
            </a:r>
            <a:r>
              <a:rPr lang="en-US" altLang="ko-KR" sz="1300" dirty="0" smtClean="0"/>
              <a:t> }</a:t>
            </a:r>
            <a:endParaRPr lang="en-US" altLang="ko-KR" sz="1300" dirty="0"/>
          </a:p>
          <a:p>
            <a:r>
              <a:rPr lang="en-US" altLang="ko-KR" sz="1300" dirty="0"/>
              <a:t>	</a:t>
            </a:r>
            <a:r>
              <a:rPr lang="en-US" altLang="ko-KR" sz="1300" dirty="0" smtClean="0">
                <a:solidFill>
                  <a:srgbClr val="FF0000"/>
                </a:solidFill>
              </a:rPr>
              <a:t>#</a:t>
            </a:r>
            <a:r>
              <a:rPr lang="en-US" altLang="ko-KR" sz="1300" dirty="0" smtClean="0"/>
              <a:t>layer1 { </a:t>
            </a:r>
            <a:r>
              <a:rPr lang="en-US" altLang="ko-KR" sz="1300" dirty="0" smtClean="0">
                <a:solidFill>
                  <a:schemeClr val="accent1"/>
                </a:solidFill>
              </a:rPr>
              <a:t>position:absolute;</a:t>
            </a:r>
            <a:r>
              <a:rPr lang="en-US" altLang="ko-KR" sz="1300" dirty="0" smtClean="0"/>
              <a:t>left:150;top:200</a:t>
            </a:r>
            <a:r>
              <a:rPr lang="en-US" altLang="ko-KR" sz="1300" dirty="0"/>
              <a:t>;</a:t>
            </a:r>
          </a:p>
          <a:p>
            <a:r>
              <a:rPr lang="en-US" altLang="ko-KR" sz="1300" dirty="0"/>
              <a:t>	</a:t>
            </a:r>
            <a:r>
              <a:rPr lang="en-US" altLang="ko-KR" sz="1300" dirty="0" smtClean="0"/>
              <a:t>            height:200;width:300;</a:t>
            </a:r>
            <a:r>
              <a:rPr lang="en-US" altLang="ko-KR" sz="1300" dirty="0" smtClean="0">
                <a:solidFill>
                  <a:schemeClr val="accent1"/>
                </a:solidFill>
              </a:rPr>
              <a:t>z-index:1</a:t>
            </a:r>
            <a:r>
              <a:rPr lang="en-US" altLang="ko-KR" sz="1300" dirty="0">
                <a:solidFill>
                  <a:schemeClr val="accent1"/>
                </a:solidFill>
              </a:rPr>
              <a:t>;</a:t>
            </a:r>
          </a:p>
          <a:p>
            <a:r>
              <a:rPr lang="en-US" altLang="ko-KR" sz="1300" dirty="0"/>
              <a:t>	</a:t>
            </a:r>
            <a:r>
              <a:rPr lang="en-US" altLang="ko-KR" sz="1300" dirty="0" smtClean="0"/>
              <a:t>            </a:t>
            </a:r>
            <a:r>
              <a:rPr lang="en-US" altLang="ko-KR" sz="1300" dirty="0" err="1" smtClean="0">
                <a:solidFill>
                  <a:srgbClr val="FF0000"/>
                </a:solidFill>
              </a:rPr>
              <a:t>background-color:red</a:t>
            </a:r>
            <a:r>
              <a:rPr lang="en-US" altLang="ko-KR" sz="1300" dirty="0">
                <a:solidFill>
                  <a:srgbClr val="FF0000"/>
                </a:solidFill>
              </a:rPr>
              <a:t>;</a:t>
            </a:r>
            <a:r>
              <a:rPr lang="en-US" altLang="ko-KR" sz="1300" dirty="0"/>
              <a:t>}</a:t>
            </a:r>
          </a:p>
          <a:p>
            <a:r>
              <a:rPr lang="en-US" altLang="ko-KR" sz="1300" dirty="0"/>
              <a:t>&lt;/style&gt;&lt;/head&gt;</a:t>
            </a:r>
          </a:p>
          <a:p>
            <a:r>
              <a:rPr lang="en-US" altLang="ko-KR" sz="1300" dirty="0"/>
              <a:t>&lt;body&gt;&lt;b&gt;</a:t>
            </a:r>
            <a:r>
              <a:rPr lang="ko-KR" altLang="en-US" sz="1300" dirty="0"/>
              <a:t>레이어 </a:t>
            </a:r>
            <a:r>
              <a:rPr lang="ko-KR" altLang="en-US" sz="1300" dirty="0" smtClean="0"/>
              <a:t>만들기</a:t>
            </a:r>
            <a:r>
              <a:rPr lang="en-US" altLang="ko-KR" sz="1300" dirty="0" smtClean="0"/>
              <a:t>&lt;/</a:t>
            </a:r>
            <a:r>
              <a:rPr lang="en-US" altLang="ko-KR" sz="1300" dirty="0"/>
              <a:t>b&gt;&lt;</a:t>
            </a:r>
            <a:r>
              <a:rPr lang="en-US" altLang="ko-KR" sz="1300" dirty="0" err="1"/>
              <a:t>hr</a:t>
            </a:r>
            <a:r>
              <a:rPr lang="en-US" altLang="ko-KR" sz="1300" dirty="0"/>
              <a:t>&gt;</a:t>
            </a:r>
          </a:p>
          <a:p>
            <a:r>
              <a:rPr lang="en-US" altLang="ko-KR" sz="1300" dirty="0"/>
              <a:t>&lt;div </a:t>
            </a:r>
            <a:r>
              <a:rPr lang="en-US" altLang="ko-KR" sz="1300" dirty="0">
                <a:solidFill>
                  <a:srgbClr val="FF0000"/>
                </a:solidFill>
              </a:rPr>
              <a:t>id</a:t>
            </a:r>
            <a:r>
              <a:rPr lang="en-US" altLang="ko-KR" sz="1300" dirty="0"/>
              <a:t>=layer3&gt;&lt;/div&gt;</a:t>
            </a:r>
          </a:p>
          <a:p>
            <a:r>
              <a:rPr lang="en-US" altLang="ko-KR" sz="1300" dirty="0"/>
              <a:t>&lt;div </a:t>
            </a:r>
            <a:r>
              <a:rPr lang="en-US" altLang="ko-KR" sz="1300" dirty="0">
                <a:solidFill>
                  <a:srgbClr val="FF0000"/>
                </a:solidFill>
              </a:rPr>
              <a:t>id</a:t>
            </a:r>
            <a:r>
              <a:rPr lang="en-US" altLang="ko-KR" sz="1300" dirty="0" smtClean="0"/>
              <a:t>=layer2</a:t>
            </a:r>
            <a:r>
              <a:rPr lang="en-US" altLang="ko-KR" sz="1300" dirty="0"/>
              <a:t>&gt;&lt;/div&gt;</a:t>
            </a:r>
          </a:p>
          <a:p>
            <a:r>
              <a:rPr lang="en-US" altLang="ko-KR" sz="1300" dirty="0"/>
              <a:t>&lt;div </a:t>
            </a:r>
            <a:r>
              <a:rPr lang="en-US" altLang="ko-KR" sz="1300" dirty="0">
                <a:solidFill>
                  <a:srgbClr val="FF0000"/>
                </a:solidFill>
              </a:rPr>
              <a:t>id</a:t>
            </a:r>
            <a:r>
              <a:rPr lang="en-US" altLang="ko-KR" sz="1300" dirty="0" smtClean="0"/>
              <a:t>=layer1</a:t>
            </a:r>
            <a:r>
              <a:rPr lang="en-US" altLang="ko-KR" sz="1300" dirty="0"/>
              <a:t>&gt;&lt;/div&gt;</a:t>
            </a:r>
          </a:p>
          <a:p>
            <a:r>
              <a:rPr lang="en-US" altLang="ko-KR" sz="1300" dirty="0"/>
              <a:t>&lt;/</a:t>
            </a:r>
            <a:r>
              <a:rPr lang="en-US" altLang="ko-KR" sz="1300" dirty="0" smtClean="0"/>
              <a:t>body</a:t>
            </a:r>
            <a:r>
              <a:rPr lang="en-US" altLang="ko-KR" sz="13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2812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l" defTabSz="80535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lang="en-US" altLang="ko-KR" sz="4000" dirty="0"/>
              <a:t>l</a:t>
            </a:r>
            <a:r>
              <a:rPr lang="en-US" altLang="ko-KR" sz="4000" dirty="0" smtClean="0"/>
              <a:t>ayer</a:t>
            </a:r>
            <a:endParaRPr lang="ko-KR" altLang="en-US" sz="4000" i="0" u="none" kern="1200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952" y="343759"/>
            <a:ext cx="771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08-1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48242" y="2658854"/>
            <a:ext cx="24753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70C0"/>
                </a:solidFill>
              </a:rPr>
              <a:t>Visibility</a:t>
            </a:r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- Visible : </a:t>
            </a:r>
            <a:r>
              <a:rPr lang="ko-KR" altLang="en-US" b="1" dirty="0" smtClean="0">
                <a:solidFill>
                  <a:srgbClr val="0070C0"/>
                </a:solidFill>
              </a:rPr>
              <a:t>보임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- Hidden : </a:t>
            </a:r>
            <a:r>
              <a:rPr lang="ko-KR" altLang="en-US" b="1" dirty="0" smtClean="0">
                <a:solidFill>
                  <a:srgbClr val="0070C0"/>
                </a:solidFill>
              </a:rPr>
              <a:t>감춤</a:t>
            </a:r>
            <a:r>
              <a:rPr lang="en-US" altLang="ko-KR" b="1" dirty="0" smtClean="0">
                <a:solidFill>
                  <a:srgbClr val="0070C0"/>
                </a:solidFill>
              </a:rPr>
              <a:t>(</a:t>
            </a:r>
            <a:r>
              <a:rPr lang="ko-KR" altLang="en-US" b="1" dirty="0" smtClean="0">
                <a:solidFill>
                  <a:srgbClr val="0070C0"/>
                </a:solidFill>
              </a:rPr>
              <a:t>숨김</a:t>
            </a:r>
            <a:r>
              <a:rPr lang="en-US" altLang="ko-KR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- Collapse : </a:t>
            </a:r>
            <a:r>
              <a:rPr lang="ko-KR" altLang="en-US" b="1" dirty="0" smtClean="0">
                <a:solidFill>
                  <a:srgbClr val="0070C0"/>
                </a:solidFill>
              </a:rPr>
              <a:t>겹침</a:t>
            </a:r>
            <a:endParaRPr lang="en-US" altLang="ko-KR" b="1" dirty="0" smtClean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2" y="1352008"/>
            <a:ext cx="4657725" cy="4067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13399" y="1758408"/>
            <a:ext cx="5410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☞ layer2(yellow)</a:t>
            </a:r>
            <a:r>
              <a:rPr lang="ko-KR" altLang="en-US" b="1" dirty="0" smtClean="0"/>
              <a:t>에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visibility:hidden</a:t>
            </a:r>
            <a:r>
              <a:rPr lang="ko-KR" altLang="en-US" b="1" dirty="0" smtClean="0"/>
              <a:t>을</a:t>
            </a:r>
            <a:r>
              <a:rPr lang="en-US" altLang="ko-KR" b="1" dirty="0"/>
              <a:t> </a:t>
            </a:r>
            <a:r>
              <a:rPr lang="ko-KR" altLang="en-US" b="1" dirty="0" smtClean="0"/>
              <a:t>했을 경우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613399" y="4390297"/>
            <a:ext cx="6002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※ z-index</a:t>
            </a:r>
            <a:r>
              <a:rPr lang="ko-KR" altLang="en-US" b="1" dirty="0" smtClean="0">
                <a:solidFill>
                  <a:srgbClr val="FF0000"/>
                </a:solidFill>
              </a:rPr>
              <a:t>로 우선순위를 걸어주더라도 </a:t>
            </a:r>
            <a:r>
              <a:rPr lang="en-US" altLang="ko-KR" b="1" dirty="0" smtClean="0">
                <a:solidFill>
                  <a:srgbClr val="FF0000"/>
                </a:solidFill>
              </a:rPr>
              <a:t>hidden</a:t>
            </a:r>
            <a:r>
              <a:rPr lang="ko-KR" altLang="en-US" b="1" dirty="0" smtClean="0">
                <a:solidFill>
                  <a:srgbClr val="FF0000"/>
                </a:solidFill>
              </a:rPr>
              <a:t>으로 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  </a:t>
            </a:r>
            <a:r>
              <a:rPr lang="ko-KR" altLang="en-US" b="1" dirty="0" smtClean="0">
                <a:solidFill>
                  <a:srgbClr val="FF0000"/>
                </a:solidFill>
              </a:rPr>
              <a:t>설정하면 감춤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숨김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ko-KR" altLang="en-US" b="1" dirty="0" smtClean="0">
                <a:solidFill>
                  <a:srgbClr val="FF0000"/>
                </a:solidFill>
              </a:rPr>
              <a:t>처리가 되므로 보이지 않게 된다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25293" y="2985787"/>
            <a:ext cx="2218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사용방법</a:t>
            </a:r>
            <a:endParaRPr lang="en-US" altLang="ko-KR" dirty="0" smtClean="0"/>
          </a:p>
          <a:p>
            <a:r>
              <a:rPr lang="en-US" altLang="ko-KR" dirty="0" smtClean="0"/>
              <a:t>☞ visibility: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273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l" defTabSz="80535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lang="en-US" altLang="ko-KR" sz="4000" dirty="0" smtClean="0"/>
              <a:t>layer</a:t>
            </a:r>
            <a:endParaRPr lang="ko-KR" altLang="en-US" sz="4000" i="0" u="none" kern="1200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5952" y="343759"/>
            <a:ext cx="771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08-1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2" y="1528233"/>
            <a:ext cx="4543425" cy="4038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57333" y="2947368"/>
            <a:ext cx="62495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</a:rPr>
              <a:t>※ </a:t>
            </a:r>
            <a:r>
              <a:rPr lang="ko-KR" altLang="en-US" b="1" dirty="0" smtClean="0">
                <a:solidFill>
                  <a:srgbClr val="00B050"/>
                </a:solidFill>
              </a:rPr>
              <a:t>해설</a:t>
            </a:r>
            <a:endParaRPr lang="en-US" altLang="ko-KR" b="1" dirty="0" smtClean="0">
              <a:solidFill>
                <a:srgbClr val="00B050"/>
              </a:solidFill>
            </a:endParaRPr>
          </a:p>
          <a:p>
            <a:r>
              <a:rPr lang="en-US" altLang="ko-KR" b="1" dirty="0">
                <a:solidFill>
                  <a:srgbClr val="00B050"/>
                </a:solidFill>
              </a:rPr>
              <a:t> </a:t>
            </a:r>
            <a:r>
              <a:rPr lang="en-US" altLang="ko-KR" b="1" dirty="0" smtClean="0">
                <a:solidFill>
                  <a:srgbClr val="00B050"/>
                </a:solidFill>
              </a:rPr>
              <a:t> </a:t>
            </a:r>
            <a:r>
              <a:rPr lang="en-US" altLang="ko-KR" b="1" dirty="0" smtClean="0">
                <a:solidFill>
                  <a:srgbClr val="00B050"/>
                </a:solidFill>
              </a:rPr>
              <a:t>layer3(green)</a:t>
            </a:r>
            <a:r>
              <a:rPr lang="ko-KR" altLang="en-US" b="1" dirty="0" smtClean="0">
                <a:solidFill>
                  <a:srgbClr val="00B050"/>
                </a:solidFill>
              </a:rPr>
              <a:t>에는 </a:t>
            </a:r>
            <a:r>
              <a:rPr lang="en-US" altLang="ko-KR" b="1" dirty="0" smtClean="0">
                <a:solidFill>
                  <a:srgbClr val="00B050"/>
                </a:solidFill>
              </a:rPr>
              <a:t>z-index</a:t>
            </a:r>
            <a:r>
              <a:rPr lang="ko-KR" altLang="en-US" b="1" dirty="0" smtClean="0">
                <a:solidFill>
                  <a:srgbClr val="00B050"/>
                </a:solidFill>
              </a:rPr>
              <a:t>를 사용하지 않았기 때문에</a:t>
            </a:r>
            <a:endParaRPr lang="en-US" altLang="ko-KR" b="1" dirty="0" smtClean="0">
              <a:solidFill>
                <a:srgbClr val="00B050"/>
              </a:solidFill>
            </a:endParaRPr>
          </a:p>
          <a:p>
            <a:r>
              <a:rPr lang="en-US" altLang="ko-KR" b="1" dirty="0" smtClean="0">
                <a:solidFill>
                  <a:srgbClr val="00B050"/>
                </a:solidFill>
              </a:rPr>
              <a:t>  z-index</a:t>
            </a:r>
            <a:r>
              <a:rPr lang="ko-KR" altLang="en-US" b="1" dirty="0" smtClean="0">
                <a:solidFill>
                  <a:srgbClr val="00B050"/>
                </a:solidFill>
              </a:rPr>
              <a:t>를</a:t>
            </a:r>
            <a:r>
              <a:rPr lang="en-US" altLang="ko-KR" b="1" dirty="0" smtClean="0">
                <a:solidFill>
                  <a:srgbClr val="00B050"/>
                </a:solidFill>
              </a:rPr>
              <a:t> </a:t>
            </a:r>
            <a:r>
              <a:rPr lang="ko-KR" altLang="en-US" b="1" dirty="0" smtClean="0">
                <a:solidFill>
                  <a:srgbClr val="00B050"/>
                </a:solidFill>
              </a:rPr>
              <a:t>사용한 나머지 </a:t>
            </a:r>
            <a:r>
              <a:rPr lang="en-US" altLang="ko-KR" b="1" dirty="0" smtClean="0">
                <a:solidFill>
                  <a:srgbClr val="00B050"/>
                </a:solidFill>
              </a:rPr>
              <a:t>layer</a:t>
            </a:r>
            <a:r>
              <a:rPr lang="ko-KR" altLang="en-US" b="1" dirty="0" smtClean="0">
                <a:solidFill>
                  <a:srgbClr val="00B050"/>
                </a:solidFill>
              </a:rPr>
              <a:t>들을 우선순위로 표시하고</a:t>
            </a:r>
            <a:endParaRPr lang="en-US" altLang="ko-KR" b="1" dirty="0" smtClean="0">
              <a:solidFill>
                <a:srgbClr val="00B050"/>
              </a:solidFill>
            </a:endParaRPr>
          </a:p>
          <a:p>
            <a:r>
              <a:rPr lang="ko-KR" altLang="en-US" b="1" dirty="0" smtClean="0">
                <a:solidFill>
                  <a:srgbClr val="00B050"/>
                </a:solidFill>
              </a:rPr>
              <a:t>  마지막에 </a:t>
            </a:r>
            <a:r>
              <a:rPr lang="en-US" altLang="ko-KR" b="1" dirty="0" smtClean="0">
                <a:solidFill>
                  <a:srgbClr val="00B050"/>
                </a:solidFill>
              </a:rPr>
              <a:t>layer3</a:t>
            </a:r>
            <a:r>
              <a:rPr lang="ko-KR" altLang="en-US" b="1" dirty="0" smtClean="0">
                <a:solidFill>
                  <a:srgbClr val="00B050"/>
                </a:solidFill>
              </a:rPr>
              <a:t>을 표시하게 된다</a:t>
            </a:r>
            <a:r>
              <a:rPr lang="en-US" altLang="ko-KR" b="1" dirty="0" smtClean="0">
                <a:solidFill>
                  <a:srgbClr val="00B050"/>
                </a:solidFill>
              </a:rPr>
              <a:t>.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2" name="오른쪽 화살표 1"/>
          <p:cNvSpPr/>
          <p:nvPr/>
        </p:nvSpPr>
        <p:spPr>
          <a:xfrm rot="11830899">
            <a:off x="4241714" y="2672008"/>
            <a:ext cx="1496002" cy="382966"/>
          </a:xfrm>
          <a:prstGeom prst="rightArrow">
            <a:avLst>
              <a:gd name="adj1" fmla="val 50000"/>
              <a:gd name="adj2" fmla="val 10268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72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layer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5952" y="343759"/>
            <a:ext cx="771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08-1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369" y="1554223"/>
            <a:ext cx="3313276" cy="34129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77" y="1483213"/>
            <a:ext cx="3826218" cy="30555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8377" y="5186969"/>
            <a:ext cx="384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아무 설정 값을 주지않고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이미지와 텍스트를 첨부 했을 경우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21705" y="5218404"/>
            <a:ext cx="445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이미지에 </a:t>
            </a:r>
            <a:r>
              <a:rPr lang="en-US" altLang="ko-KR" dirty="0" smtClean="0"/>
              <a:t>padding </a:t>
            </a:r>
            <a:r>
              <a:rPr lang="ko-KR" altLang="en-US" dirty="0" smtClean="0"/>
              <a:t>값을 설정 해줬을 경우</a:t>
            </a:r>
            <a:endParaRPr lang="en-US" altLang="ko-KR" dirty="0" smtClean="0"/>
          </a:p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padding:50(</a:t>
            </a:r>
            <a:r>
              <a:rPr lang="ko-KR" altLang="en-US" b="1" dirty="0" smtClean="0">
                <a:solidFill>
                  <a:srgbClr val="FF0000"/>
                </a:solidFill>
              </a:rPr>
              <a:t>상하</a:t>
            </a:r>
            <a:r>
              <a:rPr lang="en-US" altLang="ko-KR" b="1" dirty="0" smtClean="0">
                <a:solidFill>
                  <a:srgbClr val="FF0000"/>
                </a:solidFill>
              </a:rPr>
              <a:t>) 100(</a:t>
            </a:r>
            <a:r>
              <a:rPr lang="ko-KR" altLang="en-US" b="1" dirty="0" smtClean="0">
                <a:solidFill>
                  <a:srgbClr val="FF0000"/>
                </a:solidFill>
              </a:rPr>
              <a:t>좌우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811" y="922629"/>
            <a:ext cx="3181350" cy="42957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42610" y="5347570"/>
            <a:ext cx="2385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layer</a:t>
            </a:r>
            <a:r>
              <a:rPr lang="ko-KR" altLang="en-US" dirty="0" smtClean="0"/>
              <a:t>에 배경 그림을 </a:t>
            </a:r>
            <a:endParaRPr lang="en-US" altLang="ko-KR" dirty="0" smtClean="0"/>
          </a:p>
          <a:p>
            <a:r>
              <a:rPr lang="ko-KR" altLang="en-US" dirty="0" smtClean="0"/>
              <a:t>첨부 해줬을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53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layer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5952" y="343759"/>
            <a:ext cx="771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08-1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13" y="1268038"/>
            <a:ext cx="3560288" cy="31615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99" y="1268038"/>
            <a:ext cx="4002103" cy="3511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5952" y="4761530"/>
            <a:ext cx="55113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구역 내 마우스 포인터를 올렸을 경우</a:t>
            </a:r>
            <a:r>
              <a:rPr lang="en-US" altLang="ko-KR" b="1" dirty="0" err="1" smtClean="0">
                <a:solidFill>
                  <a:srgbClr val="0070C0"/>
                </a:solidFill>
              </a:rPr>
              <a:t>OnMouseOver</a:t>
            </a:r>
            <a:r>
              <a:rPr lang="en-US" altLang="ko-KR" b="1" dirty="0">
                <a:solidFill>
                  <a:srgbClr val="0070C0"/>
                </a:solidFill>
              </a:rPr>
              <a:t>="layer3.style.visibility='visible</a:t>
            </a:r>
            <a:r>
              <a:rPr lang="en-US" altLang="ko-KR" b="1" dirty="0" smtClean="0">
                <a:solidFill>
                  <a:srgbClr val="0070C0"/>
                </a:solidFill>
              </a:rPr>
              <a:t>'“</a:t>
            </a:r>
          </a:p>
          <a:p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구역 내 마우스 포인터를 내렸을 경우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en-US" altLang="ko-KR" b="1" dirty="0" err="1" smtClean="0">
                <a:solidFill>
                  <a:srgbClr val="0070C0"/>
                </a:solidFill>
              </a:rPr>
              <a:t>OnMouseOut</a:t>
            </a:r>
            <a:r>
              <a:rPr lang="en-US" altLang="ko-KR" b="1" dirty="0">
                <a:solidFill>
                  <a:srgbClr val="0070C0"/>
                </a:solidFill>
              </a:rPr>
              <a:t>="layer3.style.visibility='hidden'"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77561" y="4761530"/>
            <a:ext cx="5602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구역 내 마우스 포인터를 클릭했을 경우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en-US" altLang="ko-KR" b="1" dirty="0" err="1" smtClean="0">
                <a:solidFill>
                  <a:srgbClr val="0070C0"/>
                </a:solidFill>
              </a:rPr>
              <a:t>OnMouseDown</a:t>
            </a:r>
            <a:r>
              <a:rPr lang="en-US" altLang="ko-KR" b="1" dirty="0" smtClean="0">
                <a:solidFill>
                  <a:srgbClr val="0070C0"/>
                </a:solidFill>
              </a:rPr>
              <a:t>="</a:t>
            </a:r>
            <a:r>
              <a:rPr lang="en-US" altLang="ko-KR" b="1" dirty="0">
                <a:solidFill>
                  <a:srgbClr val="0070C0"/>
                </a:solidFill>
              </a:rPr>
              <a:t>layer3.style.visibility='visible</a:t>
            </a:r>
            <a:r>
              <a:rPr lang="en-US" altLang="ko-KR" b="1" dirty="0" smtClean="0">
                <a:solidFill>
                  <a:srgbClr val="0070C0"/>
                </a:solidFill>
              </a:rPr>
              <a:t>'“</a:t>
            </a:r>
          </a:p>
          <a:p>
            <a:endParaRPr lang="en-US" altLang="ko-KR" b="1" dirty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구역 내 마우스를 포인터를 움직였을 </a:t>
            </a:r>
            <a:r>
              <a:rPr lang="ko-KR" altLang="en-US" b="1" dirty="0">
                <a:solidFill>
                  <a:srgbClr val="0070C0"/>
                </a:solidFill>
              </a:rPr>
              <a:t>경우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en-US" altLang="ko-KR" b="1" dirty="0" err="1" smtClean="0">
                <a:solidFill>
                  <a:srgbClr val="0070C0"/>
                </a:solidFill>
              </a:rPr>
              <a:t>OnMouseMove</a:t>
            </a:r>
            <a:r>
              <a:rPr lang="en-US" altLang="ko-KR" b="1" dirty="0" smtClean="0">
                <a:solidFill>
                  <a:srgbClr val="0070C0"/>
                </a:solidFill>
              </a:rPr>
              <a:t>="</a:t>
            </a:r>
            <a:r>
              <a:rPr lang="en-US" altLang="ko-KR" b="1" dirty="0">
                <a:solidFill>
                  <a:srgbClr val="0070C0"/>
                </a:solidFill>
              </a:rPr>
              <a:t>layer3.style.visibility</a:t>
            </a:r>
            <a:r>
              <a:rPr lang="en-US" altLang="ko-KR" b="1" dirty="0" smtClean="0">
                <a:solidFill>
                  <a:srgbClr val="0070C0"/>
                </a:solidFill>
              </a:rPr>
              <a:t>=‘hidden'“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1" y="4025541"/>
            <a:ext cx="235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4"/>
              </a:rPr>
              <a:t>HTML </a:t>
            </a:r>
            <a:r>
              <a:rPr lang="ko-KR" altLang="en-US" dirty="0" smtClean="0">
                <a:hlinkClick r:id="rId4"/>
              </a:rPr>
              <a:t>마우스 이벤트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8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layer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5952" y="343759"/>
            <a:ext cx="771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08-1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64" y="1021858"/>
            <a:ext cx="3402346" cy="54010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9527" y="1128695"/>
            <a:ext cx="5527964" cy="552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/>
              <a:t>c</a:t>
            </a:r>
            <a:r>
              <a:rPr lang="en-US" altLang="ko-KR" sz="2300" b="1" dirty="0" smtClean="0"/>
              <a:t>lip </a:t>
            </a:r>
            <a:r>
              <a:rPr lang="ko-KR" altLang="en-US" sz="2300" b="1" dirty="0" smtClean="0"/>
              <a:t>속성</a:t>
            </a:r>
            <a:endParaRPr lang="en-US" altLang="ko-KR" sz="2300" b="1" dirty="0" smtClean="0"/>
          </a:p>
          <a:p>
            <a:endParaRPr lang="en-US" altLang="ko-KR" sz="1000" b="1" dirty="0" smtClean="0"/>
          </a:p>
          <a:p>
            <a:r>
              <a:rPr lang="ko-KR" altLang="en-US" dirty="0"/>
              <a:t>▷</a:t>
            </a:r>
            <a:r>
              <a:rPr lang="ko-KR" altLang="en-US" dirty="0" smtClean="0"/>
              <a:t> 요소의 특정 부분을 보이게 하는 속성</a:t>
            </a:r>
            <a:endParaRPr lang="en-US" altLang="ko-KR" dirty="0" smtClean="0"/>
          </a:p>
          <a:p>
            <a:endParaRPr lang="en-US" altLang="ko-KR" sz="500" dirty="0" smtClean="0"/>
          </a:p>
          <a:p>
            <a:r>
              <a:rPr lang="ko-KR" altLang="en-US" dirty="0" smtClean="0"/>
              <a:t>▷ </a:t>
            </a:r>
            <a:r>
              <a:rPr lang="en-US" altLang="ko-KR" dirty="0" smtClean="0"/>
              <a:t>auto : </a:t>
            </a:r>
            <a:r>
              <a:rPr lang="ko-KR" altLang="en-US" dirty="0" smtClean="0"/>
              <a:t>요소의 모든 부분이 나옴</a:t>
            </a:r>
            <a:endParaRPr lang="en-US" altLang="ko-KR" dirty="0" smtClean="0"/>
          </a:p>
          <a:p>
            <a:endParaRPr lang="en-US" altLang="ko-KR" sz="500" dirty="0" smtClean="0"/>
          </a:p>
          <a:p>
            <a:r>
              <a:rPr lang="ko-KR" altLang="en-US" dirty="0" smtClean="0"/>
              <a:t>▷ </a:t>
            </a:r>
            <a:r>
              <a:rPr lang="en-US" altLang="ko-KR" dirty="0" smtClean="0"/>
              <a:t>shape : </a:t>
            </a:r>
            <a:r>
              <a:rPr lang="ko-KR" altLang="en-US" dirty="0" smtClean="0"/>
              <a:t>특정 부분을 지정하는 형태로 출력</a:t>
            </a:r>
            <a:endParaRPr lang="en-US" altLang="ko-KR" dirty="0" smtClean="0"/>
          </a:p>
          <a:p>
            <a:endParaRPr lang="en-US" altLang="ko-KR" sz="500" dirty="0" smtClean="0"/>
          </a:p>
          <a:p>
            <a:r>
              <a:rPr lang="ko-KR" altLang="en-US" dirty="0" smtClean="0"/>
              <a:t>▷ </a:t>
            </a:r>
            <a:r>
              <a:rPr lang="en-US" altLang="ko-KR" dirty="0" err="1" smtClean="0"/>
              <a:t>clip:rect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사각형 형태로 출력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sz="2300" b="1" dirty="0" smtClean="0"/>
              <a:t>사용방법</a:t>
            </a:r>
            <a:endParaRPr lang="en-US" altLang="ko-KR" sz="2300" b="1" dirty="0" smtClean="0"/>
          </a:p>
          <a:p>
            <a:endParaRPr lang="en-US" altLang="ko-KR" sz="1000" b="1" dirty="0" smtClean="0"/>
          </a:p>
          <a:p>
            <a:r>
              <a:rPr lang="ko-KR" altLang="en-US" dirty="0" smtClean="0"/>
              <a:t>▷ </a:t>
            </a:r>
            <a:r>
              <a:rPr lang="en-US" altLang="ko-KR" dirty="0" err="1" smtClean="0"/>
              <a:t>clip:rect</a:t>
            </a:r>
            <a:r>
              <a:rPr lang="en-US" altLang="ko-KR" dirty="0" smtClean="0"/>
              <a:t>(top, right, bottom, left)</a:t>
            </a:r>
          </a:p>
          <a:p>
            <a:endParaRPr lang="en-US" altLang="ko-KR" sz="500" dirty="0" smtClean="0"/>
          </a:p>
          <a:p>
            <a:r>
              <a:rPr lang="ko-KR" altLang="en-US" dirty="0" smtClean="0"/>
              <a:t>▷ </a:t>
            </a:r>
            <a:r>
              <a:rPr lang="en-US" altLang="ko-KR" dirty="0"/>
              <a:t>top, right, bottom, </a:t>
            </a:r>
            <a:r>
              <a:rPr lang="en-US" altLang="ko-KR" dirty="0" smtClean="0"/>
              <a:t>left</a:t>
            </a:r>
            <a:r>
              <a:rPr lang="ko-KR" altLang="en-US" dirty="0" smtClean="0"/>
              <a:t>에 원하는 위치를 지정함</a:t>
            </a:r>
            <a:endParaRPr lang="en-US" altLang="ko-KR" dirty="0" smtClean="0"/>
          </a:p>
          <a:p>
            <a:endParaRPr lang="en-US" altLang="ko-KR" sz="500" dirty="0" smtClean="0"/>
          </a:p>
          <a:p>
            <a:r>
              <a:rPr lang="ko-KR" altLang="en-US" dirty="0" smtClean="0"/>
              <a:t>▷ 단위는 </a:t>
            </a:r>
            <a:r>
              <a:rPr lang="en-US" altLang="ko-KR" dirty="0" err="1" smtClean="0"/>
              <a:t>px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sz="2300" b="1" dirty="0" smtClean="0"/>
              <a:t>사용 시 주의 사항</a:t>
            </a:r>
            <a:endParaRPr lang="en-US" altLang="ko-KR" sz="2300" b="1" dirty="0" smtClean="0"/>
          </a:p>
          <a:p>
            <a:endParaRPr lang="en-US" altLang="ko-KR" sz="1000" b="1" dirty="0" smtClean="0"/>
          </a:p>
          <a:p>
            <a:r>
              <a:rPr lang="ko-KR" altLang="en-US" dirty="0" smtClean="0"/>
              <a:t>▷ </a:t>
            </a:r>
            <a:r>
              <a:rPr lang="en-US" altLang="ko-KR" dirty="0" err="1" smtClean="0"/>
              <a:t>position:absolute</a:t>
            </a:r>
            <a:r>
              <a:rPr lang="en-US" altLang="ko-KR" dirty="0" smtClean="0"/>
              <a:t>;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써줘야 잘 작동함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02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layer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5952" y="343759"/>
            <a:ext cx="771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08-1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8451" y="1022485"/>
            <a:ext cx="689637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position </a:t>
            </a:r>
            <a:r>
              <a:rPr lang="ko-KR" altLang="en-US" sz="2800" b="1" dirty="0" smtClean="0"/>
              <a:t>속성</a:t>
            </a:r>
            <a:endParaRPr lang="en-US" altLang="ko-KR" sz="2800" b="1" dirty="0" smtClean="0"/>
          </a:p>
          <a:p>
            <a:endParaRPr lang="en-US" altLang="ko-KR" sz="1000" b="1" dirty="0" smtClean="0"/>
          </a:p>
          <a:p>
            <a:r>
              <a:rPr lang="ko-KR" altLang="en-US" dirty="0"/>
              <a:t>▷</a:t>
            </a:r>
            <a:r>
              <a:rPr lang="ko-KR" altLang="en-US" dirty="0" smtClean="0"/>
              <a:t> 태그들의 위치를 결정함</a:t>
            </a:r>
            <a:endParaRPr lang="en-US" altLang="ko-KR" dirty="0" smtClean="0"/>
          </a:p>
          <a:p>
            <a:endParaRPr lang="en-US" altLang="ko-KR" sz="1000" dirty="0" smtClean="0"/>
          </a:p>
          <a:p>
            <a:r>
              <a:rPr lang="ko-KR" altLang="en-US" dirty="0" smtClean="0"/>
              <a:t>▷ </a:t>
            </a:r>
            <a:r>
              <a:rPr lang="en-US" altLang="ko-KR" dirty="0" smtClean="0"/>
              <a:t>static : </a:t>
            </a:r>
            <a:r>
              <a:rPr lang="ko-KR" altLang="en-US" dirty="0" smtClean="0"/>
              <a:t>기본값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(</a:t>
            </a:r>
            <a:r>
              <a:rPr lang="ko-KR" altLang="en-US" dirty="0" smtClean="0"/>
              <a:t>차례대로 왼쪽에서 오른쪽</a:t>
            </a:r>
            <a:r>
              <a:rPr lang="en-US" altLang="ko-KR" dirty="0" smtClean="0"/>
              <a:t>,</a:t>
            </a:r>
            <a:r>
              <a:rPr lang="ko-KR" altLang="en-US" dirty="0" smtClean="0"/>
              <a:t> 위쪽에서 아래로 쌓이는 형식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en-US" altLang="ko-KR" sz="1000" dirty="0" smtClean="0"/>
          </a:p>
          <a:p>
            <a:r>
              <a:rPr lang="ko-KR" altLang="en-US" dirty="0" smtClean="0"/>
              <a:t>▷ </a:t>
            </a:r>
            <a:r>
              <a:rPr lang="en-US" altLang="ko-KR" dirty="0" smtClean="0"/>
              <a:t>relative : </a:t>
            </a:r>
            <a:r>
              <a:rPr lang="ko-KR" altLang="en-US" dirty="0" smtClean="0"/>
              <a:t>원래 있던 위치를 기준으로 좌표를 지정함</a:t>
            </a:r>
            <a:endParaRPr lang="en-US" altLang="ko-KR" dirty="0" smtClean="0"/>
          </a:p>
          <a:p>
            <a:r>
              <a:rPr lang="en-US" altLang="ko-KR" dirty="0" smtClean="0"/>
              <a:t>    (top, right, bottom, left </a:t>
            </a:r>
            <a:r>
              <a:rPr lang="ko-KR" altLang="en-US" dirty="0" smtClean="0"/>
              <a:t>속성을 사용해 위치 조절 가능</a:t>
            </a:r>
            <a:r>
              <a:rPr lang="en-US" altLang="ko-KR" dirty="0" smtClean="0"/>
              <a:t>)</a:t>
            </a:r>
          </a:p>
          <a:p>
            <a:endParaRPr lang="en-US" altLang="ko-KR" sz="1000" dirty="0" smtClean="0"/>
          </a:p>
          <a:p>
            <a:r>
              <a:rPr lang="ko-KR" altLang="en-US" dirty="0" smtClean="0"/>
              <a:t>▷ </a:t>
            </a:r>
            <a:r>
              <a:rPr lang="en-US" altLang="ko-KR" dirty="0" smtClean="0"/>
              <a:t>absolute : </a:t>
            </a:r>
            <a:r>
              <a:rPr lang="ko-KR" altLang="en-US" dirty="0" smtClean="0"/>
              <a:t>본인이 원하는 위치를 지정함</a:t>
            </a:r>
            <a:endParaRPr lang="en-US" altLang="ko-KR" dirty="0" smtClean="0"/>
          </a:p>
          <a:p>
            <a:r>
              <a:rPr lang="en-US" altLang="ko-KR" dirty="0" smtClean="0"/>
              <a:t>    (</a:t>
            </a:r>
            <a:r>
              <a:rPr lang="en-US" altLang="ko-KR" dirty="0"/>
              <a:t>top, right, bottom, left </a:t>
            </a:r>
            <a:r>
              <a:rPr lang="ko-KR" altLang="en-US" dirty="0"/>
              <a:t>속성을 사용해 위치 조절 가능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▷ </a:t>
            </a:r>
            <a:r>
              <a:rPr lang="en-US" altLang="ko-KR" dirty="0" smtClean="0"/>
              <a:t>fixed : </a:t>
            </a:r>
            <a:r>
              <a:rPr lang="ko-KR" altLang="en-US" dirty="0" smtClean="0"/>
              <a:t>지정한 위치에 고정됨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   (</a:t>
            </a:r>
            <a:r>
              <a:rPr lang="ko-KR" altLang="en-US" dirty="0" smtClean="0">
                <a:sym typeface="Wingdings" panose="05000000000000000000" pitchFamily="2" charset="2"/>
              </a:rPr>
              <a:t>브라우저 </a:t>
            </a:r>
            <a:r>
              <a:rPr lang="ko-KR" altLang="en-US" dirty="0">
                <a:sym typeface="Wingdings" panose="05000000000000000000" pitchFamily="2" charset="2"/>
              </a:rPr>
              <a:t>창 화면을 스크롤하더라도 계속 같은 위치에 </a:t>
            </a:r>
            <a:r>
              <a:rPr lang="ko-KR" altLang="en-US" dirty="0" smtClean="0">
                <a:sym typeface="Wingdings" panose="05000000000000000000" pitchFamily="2" charset="2"/>
              </a:rPr>
              <a:t>고정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629" b="1"/>
          <a:stretch/>
        </p:blipFill>
        <p:spPr>
          <a:xfrm>
            <a:off x="8030729" y="1733331"/>
            <a:ext cx="2781300" cy="276406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37" y="5208246"/>
            <a:ext cx="10591181" cy="98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3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layer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5952" y="343759"/>
            <a:ext cx="771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08-1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2642" t="2388" r="2886" b="4792"/>
          <a:stretch/>
        </p:blipFill>
        <p:spPr>
          <a:xfrm>
            <a:off x="6881785" y="1058914"/>
            <a:ext cx="4271351" cy="333470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3417" t="2833" r="6622" b="3738"/>
          <a:stretch/>
        </p:blipFill>
        <p:spPr>
          <a:xfrm>
            <a:off x="794286" y="1058915"/>
            <a:ext cx="4110223" cy="33347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94285" y="4459761"/>
            <a:ext cx="458701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 smtClean="0"/>
              <a:t>margin</a:t>
            </a:r>
            <a:r>
              <a:rPr lang="ko-KR" altLang="en-US" sz="2300" b="1" dirty="0" smtClean="0"/>
              <a:t> 속성</a:t>
            </a:r>
            <a:endParaRPr lang="en-US" altLang="ko-KR" sz="2300" b="1" dirty="0" smtClean="0"/>
          </a:p>
          <a:p>
            <a:r>
              <a:rPr lang="ko-KR" altLang="en-US" dirty="0"/>
              <a:t>▷ </a:t>
            </a:r>
            <a:r>
              <a:rPr lang="en-US" altLang="ko-KR" dirty="0" smtClean="0"/>
              <a:t>auto : </a:t>
            </a:r>
            <a:r>
              <a:rPr lang="ko-KR" altLang="en-US" dirty="0" smtClean="0"/>
              <a:t>좌우 남은 여백을 알아서 조절</a:t>
            </a:r>
            <a:endParaRPr lang="en-US" altLang="ko-KR" dirty="0" smtClean="0"/>
          </a:p>
          <a:p>
            <a:r>
              <a:rPr lang="ko-KR" altLang="en-US" dirty="0" smtClean="0"/>
              <a:t>▷ </a:t>
            </a:r>
            <a:r>
              <a:rPr lang="en-US" altLang="ko-KR" dirty="0" smtClean="0"/>
              <a:t>-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기존의 방향과 반대로 여백 생성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28" y="5449230"/>
            <a:ext cx="5814332" cy="93256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12744" y="4459761"/>
            <a:ext cx="4009431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b="1" dirty="0" smtClean="0"/>
              <a:t>clear </a:t>
            </a:r>
            <a:r>
              <a:rPr lang="ko-KR" altLang="en-US" sz="2300" b="1" dirty="0" smtClean="0"/>
              <a:t>속성</a:t>
            </a:r>
            <a:endParaRPr lang="en-US" altLang="ko-KR" sz="2300" b="1" dirty="0" smtClean="0"/>
          </a:p>
          <a:p>
            <a:r>
              <a:rPr lang="ko-KR" altLang="en-US" dirty="0" smtClean="0"/>
              <a:t>▷ 지우는 속성</a:t>
            </a:r>
            <a:endParaRPr lang="en-US" altLang="ko-KR" dirty="0" smtClean="0"/>
          </a:p>
          <a:p>
            <a:r>
              <a:rPr lang="ko-KR" altLang="en-US" dirty="0" smtClean="0"/>
              <a:t>▷ </a:t>
            </a:r>
            <a:r>
              <a:rPr lang="en-US" altLang="ko-KR" dirty="0" smtClean="0"/>
              <a:t>none : </a:t>
            </a:r>
            <a:r>
              <a:rPr lang="ko-KR" altLang="en-US" dirty="0" smtClean="0"/>
              <a:t>기본값</a:t>
            </a:r>
            <a:endParaRPr lang="en-US" altLang="ko-KR" dirty="0"/>
          </a:p>
          <a:p>
            <a:r>
              <a:rPr lang="en-US" altLang="ko-KR" dirty="0" smtClean="0"/>
              <a:t>    (clear</a:t>
            </a:r>
            <a:r>
              <a:rPr lang="ko-KR" altLang="en-US" dirty="0" smtClean="0"/>
              <a:t>를 설정하지 않은 것과 같음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▷ </a:t>
            </a:r>
            <a:r>
              <a:rPr lang="en-US" altLang="ko-KR" dirty="0" smtClean="0"/>
              <a:t>left : </a:t>
            </a:r>
            <a:r>
              <a:rPr lang="ko-KR" altLang="en-US" dirty="0" smtClean="0"/>
              <a:t>왼쪽 취소</a:t>
            </a:r>
            <a:endParaRPr lang="en-US" altLang="ko-KR" dirty="0" smtClean="0"/>
          </a:p>
          <a:p>
            <a:r>
              <a:rPr lang="ko-KR" altLang="en-US" dirty="0" smtClean="0"/>
              <a:t>▷ </a:t>
            </a:r>
            <a:r>
              <a:rPr lang="en-US" altLang="ko-KR" dirty="0" smtClean="0"/>
              <a:t>right : </a:t>
            </a:r>
            <a:r>
              <a:rPr lang="ko-KR" altLang="en-US" dirty="0" smtClean="0"/>
              <a:t>오른쪽 취소</a:t>
            </a:r>
            <a:endParaRPr lang="en-US" altLang="ko-KR" dirty="0" smtClean="0"/>
          </a:p>
          <a:p>
            <a:r>
              <a:rPr lang="ko-KR" altLang="en-US" dirty="0" smtClean="0"/>
              <a:t>▷ </a:t>
            </a:r>
            <a:r>
              <a:rPr lang="en-US" altLang="ko-KR" dirty="0" smtClean="0"/>
              <a:t>both : </a:t>
            </a:r>
            <a:r>
              <a:rPr lang="ko-KR" altLang="en-US" dirty="0" smtClean="0"/>
              <a:t>양쪽 취소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98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웹표준정석-2016" id="{8A777310-936F-4A84-B367-80ED03D4C92B}" vid="{5F637632-B73A-4905-8B9C-DA0CC854672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웹표준정석-2016</Template>
  <TotalTime>2263</TotalTime>
  <Words>656</Words>
  <Application>Microsoft Office PowerPoint</Application>
  <PresentationFormat>와이드스크린</PresentationFormat>
  <Paragraphs>174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Wingdings</vt:lpstr>
      <vt:lpstr>Arial</vt:lpstr>
      <vt:lpstr>나눔스퀘어라운드 ExtraBold</vt:lpstr>
      <vt:lpstr>Cooper Black</vt:lpstr>
      <vt:lpstr>맑은 고딕</vt:lpstr>
      <vt:lpstr>Office 테마</vt:lpstr>
      <vt:lpstr>8주차 멘토링(HTML)</vt:lpstr>
      <vt:lpstr>layer</vt:lpstr>
      <vt:lpstr>layer</vt:lpstr>
      <vt:lpstr>layer</vt:lpstr>
      <vt:lpstr>layer</vt:lpstr>
      <vt:lpstr>layer</vt:lpstr>
      <vt:lpstr>layer</vt:lpstr>
      <vt:lpstr>layer</vt:lpstr>
      <vt:lpstr>layer</vt:lpstr>
      <vt:lpstr>layer</vt:lpstr>
      <vt:lpstr>HTML의 구조</vt:lpstr>
      <vt:lpstr>HTML의 구조</vt:lpstr>
      <vt:lpstr>HTML의 구조</vt:lpstr>
      <vt:lpstr>복습 및 실습</vt:lpstr>
      <vt:lpstr>복습 및 실습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05. CSS 기초</dc:title>
  <dc:creator>Kyunghee Ko</dc:creator>
  <cp:lastModifiedBy>Windows 사용자</cp:lastModifiedBy>
  <cp:revision>149</cp:revision>
  <dcterms:created xsi:type="dcterms:W3CDTF">2016-12-12T01:35:59Z</dcterms:created>
  <dcterms:modified xsi:type="dcterms:W3CDTF">2019-06-21T03:15:30Z</dcterms:modified>
</cp:coreProperties>
</file>